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6" r:id="rId4"/>
  </p:sldMasterIdLst>
  <p:notesMasterIdLst>
    <p:notesMasterId r:id="rId28"/>
  </p:notesMasterIdLst>
  <p:handoutMasterIdLst>
    <p:handoutMasterId r:id="rId29"/>
  </p:handoutMasterIdLst>
  <p:sldIdLst>
    <p:sldId id="355" r:id="rId5"/>
    <p:sldId id="353" r:id="rId6"/>
    <p:sldId id="354" r:id="rId7"/>
    <p:sldId id="329" r:id="rId8"/>
    <p:sldId id="330" r:id="rId9"/>
    <p:sldId id="289" r:id="rId10"/>
    <p:sldId id="259" r:id="rId11"/>
    <p:sldId id="285" r:id="rId12"/>
    <p:sldId id="299" r:id="rId13"/>
    <p:sldId id="294" r:id="rId14"/>
    <p:sldId id="282" r:id="rId15"/>
    <p:sldId id="292" r:id="rId16"/>
    <p:sldId id="331" r:id="rId17"/>
    <p:sldId id="281" r:id="rId18"/>
    <p:sldId id="332" r:id="rId19"/>
    <p:sldId id="308" r:id="rId20"/>
    <p:sldId id="356" r:id="rId21"/>
    <p:sldId id="287" r:id="rId22"/>
    <p:sldId id="300" r:id="rId23"/>
    <p:sldId id="284" r:id="rId24"/>
    <p:sldId id="302" r:id="rId25"/>
    <p:sldId id="333" r:id="rId26"/>
    <p:sldId id="30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8476590-8878-4558-989F-BC2AB9995108}">
          <p14:sldIdLst>
            <p14:sldId id="355"/>
            <p14:sldId id="353"/>
            <p14:sldId id="354"/>
            <p14:sldId id="329"/>
            <p14:sldId id="330"/>
            <p14:sldId id="289"/>
            <p14:sldId id="259"/>
            <p14:sldId id="285"/>
            <p14:sldId id="299"/>
            <p14:sldId id="294"/>
            <p14:sldId id="282"/>
            <p14:sldId id="292"/>
            <p14:sldId id="331"/>
            <p14:sldId id="281"/>
            <p14:sldId id="332"/>
            <p14:sldId id="308"/>
            <p14:sldId id="356"/>
            <p14:sldId id="287"/>
            <p14:sldId id="300"/>
            <p14:sldId id="284"/>
            <p14:sldId id="302"/>
            <p14:sldId id="333"/>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28A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2E238B-14A3-4785-82DC-F6B0D361436B}" v="4" dt="2022-08-05T17:24:04.9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883170-2CAD-4F10-AAE2-BCB470F29040}"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933037AF-D01F-46D5-8059-6C38D7753791}">
      <dgm:prSet custT="1"/>
      <dgm:spPr/>
      <dgm:t>
        <a:bodyPr/>
        <a:lstStyle/>
        <a:p>
          <a:pPr>
            <a:lnSpc>
              <a:spcPct val="100000"/>
            </a:lnSpc>
          </a:pPr>
          <a:r>
            <a:rPr lang="en-US" sz="1400"/>
            <a:t>All assignments are to be turned in on the due date.  Assigned work is due at the beginning of class. </a:t>
          </a:r>
        </a:p>
      </dgm:t>
    </dgm:pt>
    <dgm:pt modelId="{25F951E7-5A58-4D29-A64B-FC4FFFB8EDCA}" type="parTrans" cxnId="{8801EC05-6392-4C28-8ACD-ADDFBF42CA32}">
      <dgm:prSet/>
      <dgm:spPr/>
      <dgm:t>
        <a:bodyPr/>
        <a:lstStyle/>
        <a:p>
          <a:endParaRPr lang="en-US"/>
        </a:p>
      </dgm:t>
    </dgm:pt>
    <dgm:pt modelId="{BFE0A6DE-FD6A-4603-B2F5-06F97ED58809}" type="sibTrans" cxnId="{8801EC05-6392-4C28-8ACD-ADDFBF42CA32}">
      <dgm:prSet/>
      <dgm:spPr/>
      <dgm:t>
        <a:bodyPr/>
        <a:lstStyle/>
        <a:p>
          <a:endParaRPr lang="en-US"/>
        </a:p>
      </dgm:t>
    </dgm:pt>
    <dgm:pt modelId="{70453807-62AF-407B-90D0-7598751203E6}">
      <dgm:prSet custT="1"/>
      <dgm:spPr/>
      <dgm:t>
        <a:bodyPr/>
        <a:lstStyle/>
        <a:p>
          <a:pPr>
            <a:lnSpc>
              <a:spcPct val="100000"/>
            </a:lnSpc>
          </a:pPr>
          <a:r>
            <a:rPr lang="en-US" sz="1400"/>
            <a:t>Late assignments will be accepted </a:t>
          </a:r>
          <a:r>
            <a:rPr lang="en-US" sz="1400" b="1"/>
            <a:t>up to 3 days </a:t>
          </a:r>
          <a:r>
            <a:rPr lang="en-US" sz="1400"/>
            <a:t>following the original due date for a maximum of 50%.</a:t>
          </a:r>
        </a:p>
      </dgm:t>
    </dgm:pt>
    <dgm:pt modelId="{D477A063-9A2A-4631-A8D2-4D40E7991414}" type="parTrans" cxnId="{73A1ABF1-DB48-42FC-8A4C-B5A3838839C5}">
      <dgm:prSet/>
      <dgm:spPr/>
      <dgm:t>
        <a:bodyPr/>
        <a:lstStyle/>
        <a:p>
          <a:endParaRPr lang="en-US"/>
        </a:p>
      </dgm:t>
    </dgm:pt>
    <dgm:pt modelId="{17EE371E-E97C-4FF6-B3B9-A3F865AA0A7C}" type="sibTrans" cxnId="{73A1ABF1-DB48-42FC-8A4C-B5A3838839C5}">
      <dgm:prSet/>
      <dgm:spPr/>
      <dgm:t>
        <a:bodyPr/>
        <a:lstStyle/>
        <a:p>
          <a:endParaRPr lang="en-US"/>
        </a:p>
      </dgm:t>
    </dgm:pt>
    <dgm:pt modelId="{E4AAEAD0-ADB3-40B2-AE2C-55318BE3C45F}">
      <dgm:prSet custT="1"/>
      <dgm:spPr/>
      <dgm:t>
        <a:bodyPr/>
        <a:lstStyle/>
        <a:p>
          <a:pPr>
            <a:lnSpc>
              <a:spcPct val="100000"/>
            </a:lnSpc>
          </a:pPr>
          <a:r>
            <a:rPr lang="en-US" sz="1400"/>
            <a:t>Late summative projects will be accepted up to 3 days following the original due date with a 15-point deduction for each day late</a:t>
          </a:r>
          <a:r>
            <a:rPr lang="en-US" sz="1200"/>
            <a:t>.</a:t>
          </a:r>
        </a:p>
      </dgm:t>
    </dgm:pt>
    <dgm:pt modelId="{306D2494-9BB4-4992-A687-F513AA67AAF9}" type="parTrans" cxnId="{A1885EA7-5133-4FD4-A321-50A35CAC02E2}">
      <dgm:prSet/>
      <dgm:spPr/>
      <dgm:t>
        <a:bodyPr/>
        <a:lstStyle/>
        <a:p>
          <a:endParaRPr lang="en-US"/>
        </a:p>
      </dgm:t>
    </dgm:pt>
    <dgm:pt modelId="{61488CE0-9168-4F33-9DB4-FF9BACB684B9}" type="sibTrans" cxnId="{A1885EA7-5133-4FD4-A321-50A35CAC02E2}">
      <dgm:prSet/>
      <dgm:spPr/>
      <dgm:t>
        <a:bodyPr/>
        <a:lstStyle/>
        <a:p>
          <a:endParaRPr lang="en-US"/>
        </a:p>
      </dgm:t>
    </dgm:pt>
    <dgm:pt modelId="{C00F1DFE-AC50-4C64-9E72-83BCDD235CFD}">
      <dgm:prSet/>
      <dgm:spPr/>
      <dgm:t>
        <a:bodyPr/>
        <a:lstStyle/>
        <a:p>
          <a:pPr>
            <a:lnSpc>
              <a:spcPct val="100000"/>
            </a:lnSpc>
          </a:pPr>
          <a:r>
            <a:rPr lang="en-US"/>
            <a:t>Students will earn an ATL for each day the work is not submitted. After 3 days, the assignment is no longer accepted.</a:t>
          </a:r>
        </a:p>
      </dgm:t>
    </dgm:pt>
    <dgm:pt modelId="{A1357C78-B759-4A84-B331-3BAB3BFD828B}" type="parTrans" cxnId="{640A0930-A300-4AA3-97DD-5719E6C1785E}">
      <dgm:prSet/>
      <dgm:spPr/>
      <dgm:t>
        <a:bodyPr/>
        <a:lstStyle/>
        <a:p>
          <a:endParaRPr lang="en-US"/>
        </a:p>
      </dgm:t>
    </dgm:pt>
    <dgm:pt modelId="{E03B3E52-D4FE-4D97-805F-53E9C3D7B809}" type="sibTrans" cxnId="{640A0930-A300-4AA3-97DD-5719E6C1785E}">
      <dgm:prSet/>
      <dgm:spPr/>
      <dgm:t>
        <a:bodyPr/>
        <a:lstStyle/>
        <a:p>
          <a:endParaRPr lang="en-US"/>
        </a:p>
      </dgm:t>
    </dgm:pt>
    <dgm:pt modelId="{01A6B922-8533-44B2-A400-9E395EED84F0}" type="pres">
      <dgm:prSet presAssocID="{07883170-2CAD-4F10-AAE2-BCB470F29040}" presName="root" presStyleCnt="0">
        <dgm:presLayoutVars>
          <dgm:dir/>
          <dgm:resizeHandles val="exact"/>
        </dgm:presLayoutVars>
      </dgm:prSet>
      <dgm:spPr/>
    </dgm:pt>
    <dgm:pt modelId="{BF4FFCA5-F99A-4938-89BA-38704537F323}" type="pres">
      <dgm:prSet presAssocID="{933037AF-D01F-46D5-8059-6C38D7753791}" presName="compNode" presStyleCnt="0"/>
      <dgm:spPr/>
    </dgm:pt>
    <dgm:pt modelId="{CA9E0E4A-214D-4C10-9119-0CE8ADDD4B67}" type="pres">
      <dgm:prSet presAssocID="{933037AF-D01F-46D5-8059-6C38D775379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ooks"/>
        </a:ext>
      </dgm:extLst>
    </dgm:pt>
    <dgm:pt modelId="{CF6DFFBE-E49F-4F03-A0CB-21A74A0259EC}" type="pres">
      <dgm:prSet presAssocID="{933037AF-D01F-46D5-8059-6C38D7753791}" presName="spaceRect" presStyleCnt="0"/>
      <dgm:spPr/>
    </dgm:pt>
    <dgm:pt modelId="{BFB5F2FF-BC83-4669-84F5-172DECF62D40}" type="pres">
      <dgm:prSet presAssocID="{933037AF-D01F-46D5-8059-6C38D7753791}" presName="textRect" presStyleLbl="revTx" presStyleIdx="0" presStyleCnt="4">
        <dgm:presLayoutVars>
          <dgm:chMax val="1"/>
          <dgm:chPref val="1"/>
        </dgm:presLayoutVars>
      </dgm:prSet>
      <dgm:spPr/>
    </dgm:pt>
    <dgm:pt modelId="{690C2249-2591-4E19-A8A8-0FC215CDA0E0}" type="pres">
      <dgm:prSet presAssocID="{BFE0A6DE-FD6A-4603-B2F5-06F97ED58809}" presName="sibTrans" presStyleCnt="0"/>
      <dgm:spPr/>
    </dgm:pt>
    <dgm:pt modelId="{C2457A08-DE66-410A-BA86-3357C7A388F7}" type="pres">
      <dgm:prSet presAssocID="{70453807-62AF-407B-90D0-7598751203E6}" presName="compNode" presStyleCnt="0"/>
      <dgm:spPr/>
    </dgm:pt>
    <dgm:pt modelId="{306BDA99-D1D0-4D85-90AA-DD3C5EB35D28}" type="pres">
      <dgm:prSet presAssocID="{70453807-62AF-407B-90D0-7598751203E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aily Calendar"/>
        </a:ext>
      </dgm:extLst>
    </dgm:pt>
    <dgm:pt modelId="{F4D6DB29-7D81-460E-9B17-E88780D0CFC0}" type="pres">
      <dgm:prSet presAssocID="{70453807-62AF-407B-90D0-7598751203E6}" presName="spaceRect" presStyleCnt="0"/>
      <dgm:spPr/>
    </dgm:pt>
    <dgm:pt modelId="{13602491-9E85-4B9D-80EA-070628D0A6E5}" type="pres">
      <dgm:prSet presAssocID="{70453807-62AF-407B-90D0-7598751203E6}" presName="textRect" presStyleLbl="revTx" presStyleIdx="1" presStyleCnt="4">
        <dgm:presLayoutVars>
          <dgm:chMax val="1"/>
          <dgm:chPref val="1"/>
        </dgm:presLayoutVars>
      </dgm:prSet>
      <dgm:spPr/>
    </dgm:pt>
    <dgm:pt modelId="{0BB1A4BA-29F4-4535-BCDB-4D42E9F0B77A}" type="pres">
      <dgm:prSet presAssocID="{17EE371E-E97C-4FF6-B3B9-A3F865AA0A7C}" presName="sibTrans" presStyleCnt="0"/>
      <dgm:spPr/>
    </dgm:pt>
    <dgm:pt modelId="{ABE29517-23C3-4DE7-9173-0C44EA08BFB3}" type="pres">
      <dgm:prSet presAssocID="{E4AAEAD0-ADB3-40B2-AE2C-55318BE3C45F}" presName="compNode" presStyleCnt="0"/>
      <dgm:spPr/>
    </dgm:pt>
    <dgm:pt modelId="{0F4E4A1B-2A47-44F8-BC42-B182435C1815}" type="pres">
      <dgm:prSet presAssocID="{E4AAEAD0-ADB3-40B2-AE2C-55318BE3C45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lip Calendar"/>
        </a:ext>
      </dgm:extLst>
    </dgm:pt>
    <dgm:pt modelId="{B7997B9E-7861-4483-9CC9-7A9607CD7B29}" type="pres">
      <dgm:prSet presAssocID="{E4AAEAD0-ADB3-40B2-AE2C-55318BE3C45F}" presName="spaceRect" presStyleCnt="0"/>
      <dgm:spPr/>
    </dgm:pt>
    <dgm:pt modelId="{8E8F1AED-EFBD-411F-8850-E94CE447DEFB}" type="pres">
      <dgm:prSet presAssocID="{E4AAEAD0-ADB3-40B2-AE2C-55318BE3C45F}" presName="textRect" presStyleLbl="revTx" presStyleIdx="2" presStyleCnt="4">
        <dgm:presLayoutVars>
          <dgm:chMax val="1"/>
          <dgm:chPref val="1"/>
        </dgm:presLayoutVars>
      </dgm:prSet>
      <dgm:spPr/>
    </dgm:pt>
    <dgm:pt modelId="{D0935F5D-902D-45CA-AA7F-74DFF3B529DE}" type="pres">
      <dgm:prSet presAssocID="{61488CE0-9168-4F33-9DB4-FF9BACB684B9}" presName="sibTrans" presStyleCnt="0"/>
      <dgm:spPr/>
    </dgm:pt>
    <dgm:pt modelId="{0C846379-C2F1-4190-AFBF-08599A3AD577}" type="pres">
      <dgm:prSet presAssocID="{C00F1DFE-AC50-4C64-9E72-83BCDD235CFD}" presName="compNode" presStyleCnt="0"/>
      <dgm:spPr/>
    </dgm:pt>
    <dgm:pt modelId="{B879B660-969C-4C96-BF7C-AA37E73A45B2}" type="pres">
      <dgm:prSet presAssocID="{C00F1DFE-AC50-4C64-9E72-83BCDD235CF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lassroom"/>
        </a:ext>
      </dgm:extLst>
    </dgm:pt>
    <dgm:pt modelId="{9067E541-FF7E-4812-A922-54E560FAD3E3}" type="pres">
      <dgm:prSet presAssocID="{C00F1DFE-AC50-4C64-9E72-83BCDD235CFD}" presName="spaceRect" presStyleCnt="0"/>
      <dgm:spPr/>
    </dgm:pt>
    <dgm:pt modelId="{6E615424-BA90-4912-B3D2-58B649B86581}" type="pres">
      <dgm:prSet presAssocID="{C00F1DFE-AC50-4C64-9E72-83BCDD235CFD}" presName="textRect" presStyleLbl="revTx" presStyleIdx="3" presStyleCnt="4">
        <dgm:presLayoutVars>
          <dgm:chMax val="1"/>
          <dgm:chPref val="1"/>
        </dgm:presLayoutVars>
      </dgm:prSet>
      <dgm:spPr/>
    </dgm:pt>
  </dgm:ptLst>
  <dgm:cxnLst>
    <dgm:cxn modelId="{8801EC05-6392-4C28-8ACD-ADDFBF42CA32}" srcId="{07883170-2CAD-4F10-AAE2-BCB470F29040}" destId="{933037AF-D01F-46D5-8059-6C38D7753791}" srcOrd="0" destOrd="0" parTransId="{25F951E7-5A58-4D29-A64B-FC4FFFB8EDCA}" sibTransId="{BFE0A6DE-FD6A-4603-B2F5-06F97ED58809}"/>
    <dgm:cxn modelId="{640A0930-A300-4AA3-97DD-5719E6C1785E}" srcId="{07883170-2CAD-4F10-AAE2-BCB470F29040}" destId="{C00F1DFE-AC50-4C64-9E72-83BCDD235CFD}" srcOrd="3" destOrd="0" parTransId="{A1357C78-B759-4A84-B331-3BAB3BFD828B}" sibTransId="{E03B3E52-D4FE-4D97-805F-53E9C3D7B809}"/>
    <dgm:cxn modelId="{9A280437-E443-411A-AFDC-34DD461806E3}" type="presOf" srcId="{933037AF-D01F-46D5-8059-6C38D7753791}" destId="{BFB5F2FF-BC83-4669-84F5-172DECF62D40}" srcOrd="0" destOrd="0" presId="urn:microsoft.com/office/officeart/2018/2/layout/IconLabelList"/>
    <dgm:cxn modelId="{37B5195F-5F7D-44A7-88A7-79C5A0E9C069}" type="presOf" srcId="{C00F1DFE-AC50-4C64-9E72-83BCDD235CFD}" destId="{6E615424-BA90-4912-B3D2-58B649B86581}" srcOrd="0" destOrd="0" presId="urn:microsoft.com/office/officeart/2018/2/layout/IconLabelList"/>
    <dgm:cxn modelId="{73F36881-14D1-400D-90B6-4C4DE3370B45}" type="presOf" srcId="{70453807-62AF-407B-90D0-7598751203E6}" destId="{13602491-9E85-4B9D-80EA-070628D0A6E5}" srcOrd="0" destOrd="0" presId="urn:microsoft.com/office/officeart/2018/2/layout/IconLabelList"/>
    <dgm:cxn modelId="{E878DC9C-420B-45E0-B3BC-A07FA52E90F9}" type="presOf" srcId="{07883170-2CAD-4F10-AAE2-BCB470F29040}" destId="{01A6B922-8533-44B2-A400-9E395EED84F0}" srcOrd="0" destOrd="0" presId="urn:microsoft.com/office/officeart/2018/2/layout/IconLabelList"/>
    <dgm:cxn modelId="{A1885EA7-5133-4FD4-A321-50A35CAC02E2}" srcId="{07883170-2CAD-4F10-AAE2-BCB470F29040}" destId="{E4AAEAD0-ADB3-40B2-AE2C-55318BE3C45F}" srcOrd="2" destOrd="0" parTransId="{306D2494-9BB4-4992-A687-F513AA67AAF9}" sibTransId="{61488CE0-9168-4F33-9DB4-FF9BACB684B9}"/>
    <dgm:cxn modelId="{D0BC44AE-FDD4-49DE-98E3-D23D0A74D17B}" type="presOf" srcId="{E4AAEAD0-ADB3-40B2-AE2C-55318BE3C45F}" destId="{8E8F1AED-EFBD-411F-8850-E94CE447DEFB}" srcOrd="0" destOrd="0" presId="urn:microsoft.com/office/officeart/2018/2/layout/IconLabelList"/>
    <dgm:cxn modelId="{73A1ABF1-DB48-42FC-8A4C-B5A3838839C5}" srcId="{07883170-2CAD-4F10-AAE2-BCB470F29040}" destId="{70453807-62AF-407B-90D0-7598751203E6}" srcOrd="1" destOrd="0" parTransId="{D477A063-9A2A-4631-A8D2-4D40E7991414}" sibTransId="{17EE371E-E97C-4FF6-B3B9-A3F865AA0A7C}"/>
    <dgm:cxn modelId="{927D4A03-9F06-4C68-82A4-0C40008E914A}" type="presParOf" srcId="{01A6B922-8533-44B2-A400-9E395EED84F0}" destId="{BF4FFCA5-F99A-4938-89BA-38704537F323}" srcOrd="0" destOrd="0" presId="urn:microsoft.com/office/officeart/2018/2/layout/IconLabelList"/>
    <dgm:cxn modelId="{7031378B-22D8-454F-9A29-443289273569}" type="presParOf" srcId="{BF4FFCA5-F99A-4938-89BA-38704537F323}" destId="{CA9E0E4A-214D-4C10-9119-0CE8ADDD4B67}" srcOrd="0" destOrd="0" presId="urn:microsoft.com/office/officeart/2018/2/layout/IconLabelList"/>
    <dgm:cxn modelId="{8B770C45-6CD6-4AB1-9469-AAEEEA367A52}" type="presParOf" srcId="{BF4FFCA5-F99A-4938-89BA-38704537F323}" destId="{CF6DFFBE-E49F-4F03-A0CB-21A74A0259EC}" srcOrd="1" destOrd="0" presId="urn:microsoft.com/office/officeart/2018/2/layout/IconLabelList"/>
    <dgm:cxn modelId="{4A1BEC3A-B882-4C34-BE6C-53582BEB0F07}" type="presParOf" srcId="{BF4FFCA5-F99A-4938-89BA-38704537F323}" destId="{BFB5F2FF-BC83-4669-84F5-172DECF62D40}" srcOrd="2" destOrd="0" presId="urn:microsoft.com/office/officeart/2018/2/layout/IconLabelList"/>
    <dgm:cxn modelId="{E0AE2925-0CDB-4CC3-9337-5B7E9B377D79}" type="presParOf" srcId="{01A6B922-8533-44B2-A400-9E395EED84F0}" destId="{690C2249-2591-4E19-A8A8-0FC215CDA0E0}" srcOrd="1" destOrd="0" presId="urn:microsoft.com/office/officeart/2018/2/layout/IconLabelList"/>
    <dgm:cxn modelId="{F4BBE952-8253-40A1-86A9-CC8F03579850}" type="presParOf" srcId="{01A6B922-8533-44B2-A400-9E395EED84F0}" destId="{C2457A08-DE66-410A-BA86-3357C7A388F7}" srcOrd="2" destOrd="0" presId="urn:microsoft.com/office/officeart/2018/2/layout/IconLabelList"/>
    <dgm:cxn modelId="{B3D8E00D-E18C-4403-B594-3573073CAA3D}" type="presParOf" srcId="{C2457A08-DE66-410A-BA86-3357C7A388F7}" destId="{306BDA99-D1D0-4D85-90AA-DD3C5EB35D28}" srcOrd="0" destOrd="0" presId="urn:microsoft.com/office/officeart/2018/2/layout/IconLabelList"/>
    <dgm:cxn modelId="{814FE864-7E9E-4314-A3B4-E7276CD60849}" type="presParOf" srcId="{C2457A08-DE66-410A-BA86-3357C7A388F7}" destId="{F4D6DB29-7D81-460E-9B17-E88780D0CFC0}" srcOrd="1" destOrd="0" presId="urn:microsoft.com/office/officeart/2018/2/layout/IconLabelList"/>
    <dgm:cxn modelId="{27859C51-1C7D-4BE0-98AC-5CCCD4E93E95}" type="presParOf" srcId="{C2457A08-DE66-410A-BA86-3357C7A388F7}" destId="{13602491-9E85-4B9D-80EA-070628D0A6E5}" srcOrd="2" destOrd="0" presId="urn:microsoft.com/office/officeart/2018/2/layout/IconLabelList"/>
    <dgm:cxn modelId="{7F40F9C4-E950-4078-B685-AAA71321ECFE}" type="presParOf" srcId="{01A6B922-8533-44B2-A400-9E395EED84F0}" destId="{0BB1A4BA-29F4-4535-BCDB-4D42E9F0B77A}" srcOrd="3" destOrd="0" presId="urn:microsoft.com/office/officeart/2018/2/layout/IconLabelList"/>
    <dgm:cxn modelId="{9FEA6BEE-5AA4-4C4A-BBC1-DB783163A56B}" type="presParOf" srcId="{01A6B922-8533-44B2-A400-9E395EED84F0}" destId="{ABE29517-23C3-4DE7-9173-0C44EA08BFB3}" srcOrd="4" destOrd="0" presId="urn:microsoft.com/office/officeart/2018/2/layout/IconLabelList"/>
    <dgm:cxn modelId="{1A64A70E-25E2-44F9-881A-C4F5BBAFA831}" type="presParOf" srcId="{ABE29517-23C3-4DE7-9173-0C44EA08BFB3}" destId="{0F4E4A1B-2A47-44F8-BC42-B182435C1815}" srcOrd="0" destOrd="0" presId="urn:microsoft.com/office/officeart/2018/2/layout/IconLabelList"/>
    <dgm:cxn modelId="{BBDED872-E757-482D-8D37-A27A3419C3BE}" type="presParOf" srcId="{ABE29517-23C3-4DE7-9173-0C44EA08BFB3}" destId="{B7997B9E-7861-4483-9CC9-7A9607CD7B29}" srcOrd="1" destOrd="0" presId="urn:microsoft.com/office/officeart/2018/2/layout/IconLabelList"/>
    <dgm:cxn modelId="{6BA69B33-7269-4624-8EA6-5679DA935DB2}" type="presParOf" srcId="{ABE29517-23C3-4DE7-9173-0C44EA08BFB3}" destId="{8E8F1AED-EFBD-411F-8850-E94CE447DEFB}" srcOrd="2" destOrd="0" presId="urn:microsoft.com/office/officeart/2018/2/layout/IconLabelList"/>
    <dgm:cxn modelId="{A7AF3571-C91F-4F86-AE84-515466B14611}" type="presParOf" srcId="{01A6B922-8533-44B2-A400-9E395EED84F0}" destId="{D0935F5D-902D-45CA-AA7F-74DFF3B529DE}" srcOrd="5" destOrd="0" presId="urn:microsoft.com/office/officeart/2018/2/layout/IconLabelList"/>
    <dgm:cxn modelId="{60987504-C790-4440-A9C5-2384D4E0789A}" type="presParOf" srcId="{01A6B922-8533-44B2-A400-9E395EED84F0}" destId="{0C846379-C2F1-4190-AFBF-08599A3AD577}" srcOrd="6" destOrd="0" presId="urn:microsoft.com/office/officeart/2018/2/layout/IconLabelList"/>
    <dgm:cxn modelId="{D231B536-F9A0-4B15-B5E2-C97756BBF6D2}" type="presParOf" srcId="{0C846379-C2F1-4190-AFBF-08599A3AD577}" destId="{B879B660-969C-4C96-BF7C-AA37E73A45B2}" srcOrd="0" destOrd="0" presId="urn:microsoft.com/office/officeart/2018/2/layout/IconLabelList"/>
    <dgm:cxn modelId="{650DAE19-D58B-4B5B-BCC7-EB04821465EA}" type="presParOf" srcId="{0C846379-C2F1-4190-AFBF-08599A3AD577}" destId="{9067E541-FF7E-4812-A922-54E560FAD3E3}" srcOrd="1" destOrd="0" presId="urn:microsoft.com/office/officeart/2018/2/layout/IconLabelList"/>
    <dgm:cxn modelId="{BED0ED60-C407-40A1-8253-DE54A5E6042C}" type="presParOf" srcId="{0C846379-C2F1-4190-AFBF-08599A3AD577}" destId="{6E615424-BA90-4912-B3D2-58B649B86581}"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BAD732-FCD5-4844-AE0F-2FF21B085AC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A70649F-CAAB-4ADF-BAA0-90317D0649AA}">
      <dgm:prSet/>
      <dgm:spPr/>
      <dgm:t>
        <a:bodyPr/>
        <a:lstStyle/>
        <a:p>
          <a:r>
            <a:rPr lang="en-US"/>
            <a:t>Students are required to</a:t>
          </a:r>
        </a:p>
      </dgm:t>
    </dgm:pt>
    <dgm:pt modelId="{8DCB61EB-A9F8-4E07-8369-4868D005150E}" type="parTrans" cxnId="{E47D0D6F-8761-4CE5-9CF8-DCEC8432BE5B}">
      <dgm:prSet/>
      <dgm:spPr/>
      <dgm:t>
        <a:bodyPr/>
        <a:lstStyle/>
        <a:p>
          <a:endParaRPr lang="en-US"/>
        </a:p>
      </dgm:t>
    </dgm:pt>
    <dgm:pt modelId="{2679EBDB-D2AB-41E1-ADF3-D662C3E4FC03}" type="sibTrans" cxnId="{E47D0D6F-8761-4CE5-9CF8-DCEC8432BE5B}">
      <dgm:prSet/>
      <dgm:spPr/>
      <dgm:t>
        <a:bodyPr/>
        <a:lstStyle/>
        <a:p>
          <a:endParaRPr lang="en-US"/>
        </a:p>
      </dgm:t>
    </dgm:pt>
    <dgm:pt modelId="{B5CBCDF9-947F-4660-A007-D98D2C169F99}">
      <dgm:prSet/>
      <dgm:spPr/>
      <dgm:t>
        <a:bodyPr/>
        <a:lstStyle/>
        <a:p>
          <a:r>
            <a:rPr lang="en-US" baseline="0"/>
            <a:t>Communicate with the teacher for absence work</a:t>
          </a:r>
          <a:endParaRPr lang="en-US"/>
        </a:p>
      </dgm:t>
    </dgm:pt>
    <dgm:pt modelId="{A7864B66-EF85-4639-BC74-47D7621E20F7}" type="parTrans" cxnId="{76307F7F-5F03-462B-AC0C-42D8A115E4D7}">
      <dgm:prSet/>
      <dgm:spPr/>
      <dgm:t>
        <a:bodyPr/>
        <a:lstStyle/>
        <a:p>
          <a:endParaRPr lang="en-US"/>
        </a:p>
      </dgm:t>
    </dgm:pt>
    <dgm:pt modelId="{EF038EF0-AD0D-4A7D-976E-CCA24B8F151C}" type="sibTrans" cxnId="{76307F7F-5F03-462B-AC0C-42D8A115E4D7}">
      <dgm:prSet/>
      <dgm:spPr/>
      <dgm:t>
        <a:bodyPr/>
        <a:lstStyle/>
        <a:p>
          <a:endParaRPr lang="en-US"/>
        </a:p>
      </dgm:t>
    </dgm:pt>
    <dgm:pt modelId="{84FB54AF-B39A-486B-AF47-3EE32F0BB8F0}">
      <dgm:prSet/>
      <dgm:spPr/>
      <dgm:t>
        <a:bodyPr/>
        <a:lstStyle/>
        <a:p>
          <a:r>
            <a:rPr lang="en-US" baseline="0"/>
            <a:t>Complete and turn in absence work to the teacher</a:t>
          </a:r>
          <a:endParaRPr lang="en-US"/>
        </a:p>
      </dgm:t>
    </dgm:pt>
    <dgm:pt modelId="{677D6BA4-F51A-4FA5-A35D-8933C5BA9B05}" type="parTrans" cxnId="{1600C369-DA10-42FA-AEEE-559CFA5CBB33}">
      <dgm:prSet/>
      <dgm:spPr/>
      <dgm:t>
        <a:bodyPr/>
        <a:lstStyle/>
        <a:p>
          <a:endParaRPr lang="en-US"/>
        </a:p>
      </dgm:t>
    </dgm:pt>
    <dgm:pt modelId="{EF809D00-E65E-4F2F-8AE2-0562AEB28A37}" type="sibTrans" cxnId="{1600C369-DA10-42FA-AEEE-559CFA5CBB33}">
      <dgm:prSet/>
      <dgm:spPr/>
      <dgm:t>
        <a:bodyPr/>
        <a:lstStyle/>
        <a:p>
          <a:endParaRPr lang="en-US"/>
        </a:p>
      </dgm:t>
    </dgm:pt>
    <dgm:pt modelId="{1DB5337A-FC3B-4CFB-8BA4-F5ED6B9E5F60}">
      <dgm:prSet/>
      <dgm:spPr/>
      <dgm:t>
        <a:bodyPr/>
        <a:lstStyle/>
        <a:p>
          <a:r>
            <a:rPr lang="en-US"/>
            <a:t>Assignments</a:t>
          </a:r>
        </a:p>
      </dgm:t>
    </dgm:pt>
    <dgm:pt modelId="{2AE98067-FFE0-43A4-820D-A62A7CA2C160}" type="parTrans" cxnId="{674666E5-64E4-4F28-AD1B-00E8BE73736C}">
      <dgm:prSet/>
      <dgm:spPr/>
      <dgm:t>
        <a:bodyPr/>
        <a:lstStyle/>
        <a:p>
          <a:endParaRPr lang="en-US"/>
        </a:p>
      </dgm:t>
    </dgm:pt>
    <dgm:pt modelId="{C875FBD3-AAD2-49CF-BC3F-9E88595966BF}" type="sibTrans" cxnId="{674666E5-64E4-4F28-AD1B-00E8BE73736C}">
      <dgm:prSet/>
      <dgm:spPr/>
      <dgm:t>
        <a:bodyPr/>
        <a:lstStyle/>
        <a:p>
          <a:endParaRPr lang="en-US"/>
        </a:p>
      </dgm:t>
    </dgm:pt>
    <dgm:pt modelId="{45E408CF-6A07-417C-A24C-A1E1B6F57CA5}">
      <dgm:prSet/>
      <dgm:spPr/>
      <dgm:t>
        <a:bodyPr/>
        <a:lstStyle/>
        <a:p>
          <a:r>
            <a:rPr lang="en-US" baseline="0"/>
            <a:t>Students will have 3 calendar days to complete and submit missed assignments. </a:t>
          </a:r>
          <a:endParaRPr lang="en-US"/>
        </a:p>
      </dgm:t>
    </dgm:pt>
    <dgm:pt modelId="{FA7DE2BA-2D53-4C47-8A09-E546D9FD8636}" type="parTrans" cxnId="{463FC4EF-92E2-434E-B1E7-7A9E6DC24564}">
      <dgm:prSet/>
      <dgm:spPr/>
      <dgm:t>
        <a:bodyPr/>
        <a:lstStyle/>
        <a:p>
          <a:endParaRPr lang="en-US"/>
        </a:p>
      </dgm:t>
    </dgm:pt>
    <dgm:pt modelId="{59C31085-E8BD-4D61-9DA4-6BB5A1DC1136}" type="sibTrans" cxnId="{463FC4EF-92E2-434E-B1E7-7A9E6DC24564}">
      <dgm:prSet/>
      <dgm:spPr/>
      <dgm:t>
        <a:bodyPr/>
        <a:lstStyle/>
        <a:p>
          <a:endParaRPr lang="en-US"/>
        </a:p>
      </dgm:t>
    </dgm:pt>
    <dgm:pt modelId="{330EBB4C-1620-4011-A923-50520C3F1C83}">
      <dgm:prSet/>
      <dgm:spPr/>
      <dgm:t>
        <a:bodyPr/>
        <a:lstStyle/>
        <a:p>
          <a:r>
            <a:rPr lang="en-US"/>
            <a:t>Following 3 calendar days, the makeup work is late and a grade of zero will be recorded.</a:t>
          </a:r>
        </a:p>
      </dgm:t>
    </dgm:pt>
    <dgm:pt modelId="{A5EC4BA4-6DE4-40EB-A685-72EB19C899C7}" type="parTrans" cxnId="{A00E1348-2DAA-4D57-9DF6-BF249D85E913}">
      <dgm:prSet/>
      <dgm:spPr/>
      <dgm:t>
        <a:bodyPr/>
        <a:lstStyle/>
        <a:p>
          <a:endParaRPr lang="en-US"/>
        </a:p>
      </dgm:t>
    </dgm:pt>
    <dgm:pt modelId="{6B717BC7-5136-4C07-8DB6-35A61C2C71C7}" type="sibTrans" cxnId="{A00E1348-2DAA-4D57-9DF6-BF249D85E913}">
      <dgm:prSet/>
      <dgm:spPr/>
      <dgm:t>
        <a:bodyPr/>
        <a:lstStyle/>
        <a:p>
          <a:endParaRPr lang="en-US"/>
        </a:p>
      </dgm:t>
    </dgm:pt>
    <dgm:pt modelId="{E822BB27-B08D-458B-9D6B-74FE242D9F13}">
      <dgm:prSet/>
      <dgm:spPr/>
      <dgm:t>
        <a:bodyPr/>
        <a:lstStyle/>
        <a:p>
          <a:r>
            <a:rPr lang="en-US"/>
            <a:t>Extended absences will be handled on an individual basis</a:t>
          </a:r>
        </a:p>
      </dgm:t>
    </dgm:pt>
    <dgm:pt modelId="{3504C100-2B7D-4072-ACA8-26B995FCA831}" type="parTrans" cxnId="{17483824-52C2-40DF-B927-8F6AD3130CDC}">
      <dgm:prSet/>
      <dgm:spPr/>
      <dgm:t>
        <a:bodyPr/>
        <a:lstStyle/>
        <a:p>
          <a:endParaRPr lang="en-US"/>
        </a:p>
      </dgm:t>
    </dgm:pt>
    <dgm:pt modelId="{AF621442-4ABF-4341-BD1C-1C8BCC5457F3}" type="sibTrans" cxnId="{17483824-52C2-40DF-B927-8F6AD3130CDC}">
      <dgm:prSet/>
      <dgm:spPr/>
      <dgm:t>
        <a:bodyPr/>
        <a:lstStyle/>
        <a:p>
          <a:endParaRPr lang="en-US"/>
        </a:p>
      </dgm:t>
    </dgm:pt>
    <dgm:pt modelId="{3C0EC8DB-219F-4E10-831F-C1E1563A8F84}">
      <dgm:prSet/>
      <dgm:spPr/>
      <dgm:t>
        <a:bodyPr/>
        <a:lstStyle/>
        <a:p>
          <a:r>
            <a:rPr lang="en-US"/>
            <a:t>Summative Assessments</a:t>
          </a:r>
        </a:p>
      </dgm:t>
    </dgm:pt>
    <dgm:pt modelId="{0BD67BC8-A42A-4A1E-9814-650AD9C6E338}" type="parTrans" cxnId="{A6C187D7-3779-4063-858C-5F59504E72EB}">
      <dgm:prSet/>
      <dgm:spPr/>
      <dgm:t>
        <a:bodyPr/>
        <a:lstStyle/>
        <a:p>
          <a:endParaRPr lang="en-US"/>
        </a:p>
      </dgm:t>
    </dgm:pt>
    <dgm:pt modelId="{4F1FA06D-A378-40A4-86BE-4EE81AAC78D9}" type="sibTrans" cxnId="{A6C187D7-3779-4063-858C-5F59504E72EB}">
      <dgm:prSet/>
      <dgm:spPr/>
      <dgm:t>
        <a:bodyPr/>
        <a:lstStyle/>
        <a:p>
          <a:endParaRPr lang="en-US"/>
        </a:p>
      </dgm:t>
    </dgm:pt>
    <dgm:pt modelId="{8CB1D876-9B66-4AC1-A00C-7513781D9836}">
      <dgm:prSet/>
      <dgm:spPr/>
      <dgm:t>
        <a:bodyPr/>
        <a:lstStyle/>
        <a:p>
          <a:r>
            <a:rPr lang="en-US" baseline="0"/>
            <a:t>Students absent on the day of a scheduled summative assessment will be expected to make it up upon his/her return to school. </a:t>
          </a:r>
          <a:endParaRPr lang="en-US"/>
        </a:p>
      </dgm:t>
    </dgm:pt>
    <dgm:pt modelId="{91FE05C8-0472-457C-8CB5-4FFB0C658E3B}" type="parTrans" cxnId="{497F20B7-29BA-43D5-A90C-57EAC28A7607}">
      <dgm:prSet/>
      <dgm:spPr/>
      <dgm:t>
        <a:bodyPr/>
        <a:lstStyle/>
        <a:p>
          <a:endParaRPr lang="en-US"/>
        </a:p>
      </dgm:t>
    </dgm:pt>
    <dgm:pt modelId="{5482AD29-3E37-48FC-A6DD-4CF5149C58AC}" type="sibTrans" cxnId="{497F20B7-29BA-43D5-A90C-57EAC28A7607}">
      <dgm:prSet/>
      <dgm:spPr/>
      <dgm:t>
        <a:bodyPr/>
        <a:lstStyle/>
        <a:p>
          <a:endParaRPr lang="en-US"/>
        </a:p>
      </dgm:t>
    </dgm:pt>
    <dgm:pt modelId="{CBFC1C82-2DF7-4ACF-9995-CB3410BF8837}">
      <dgm:prSet/>
      <dgm:spPr/>
      <dgm:t>
        <a:bodyPr/>
        <a:lstStyle/>
        <a:p>
          <a:r>
            <a:rPr lang="en-US"/>
            <a:t>For every day, a student is absent, he/she has that number of days to make up the summative assessment.</a:t>
          </a:r>
        </a:p>
      </dgm:t>
    </dgm:pt>
    <dgm:pt modelId="{44E5E0A7-112C-4709-974D-199611D85D15}" type="parTrans" cxnId="{0DA5A52B-5242-40D4-BCD2-13E52C2B1621}">
      <dgm:prSet/>
      <dgm:spPr/>
      <dgm:t>
        <a:bodyPr/>
        <a:lstStyle/>
        <a:p>
          <a:endParaRPr lang="en-US"/>
        </a:p>
      </dgm:t>
    </dgm:pt>
    <dgm:pt modelId="{2D05AB10-9CB5-45A7-A02D-F6B38945B205}" type="sibTrans" cxnId="{0DA5A52B-5242-40D4-BCD2-13E52C2B1621}">
      <dgm:prSet/>
      <dgm:spPr/>
      <dgm:t>
        <a:bodyPr/>
        <a:lstStyle/>
        <a:p>
          <a:endParaRPr lang="en-US"/>
        </a:p>
      </dgm:t>
    </dgm:pt>
    <dgm:pt modelId="{274188FF-5A39-470C-A56D-08D4F168617C}">
      <dgm:prSet/>
      <dgm:spPr/>
      <dgm:t>
        <a:bodyPr/>
        <a:lstStyle/>
        <a:p>
          <a:r>
            <a:rPr lang="en-US"/>
            <a:t>Planned Absences</a:t>
          </a:r>
        </a:p>
      </dgm:t>
    </dgm:pt>
    <dgm:pt modelId="{2C724FC5-68F7-450E-B3AA-FC418F6B2125}" type="parTrans" cxnId="{7B4A6B26-7EFF-49D3-AC91-700E716FD0D9}">
      <dgm:prSet/>
      <dgm:spPr/>
      <dgm:t>
        <a:bodyPr/>
        <a:lstStyle/>
        <a:p>
          <a:endParaRPr lang="en-US"/>
        </a:p>
      </dgm:t>
    </dgm:pt>
    <dgm:pt modelId="{C5D6CDFD-2229-4CE7-ADFD-785F7B2E5DAF}" type="sibTrans" cxnId="{7B4A6B26-7EFF-49D3-AC91-700E716FD0D9}">
      <dgm:prSet/>
      <dgm:spPr/>
      <dgm:t>
        <a:bodyPr/>
        <a:lstStyle/>
        <a:p>
          <a:endParaRPr lang="en-US"/>
        </a:p>
      </dgm:t>
    </dgm:pt>
    <dgm:pt modelId="{D0FC3262-080A-42B8-BB51-60B1DAAA5A2C}">
      <dgm:prSet/>
      <dgm:spPr/>
      <dgm:t>
        <a:bodyPr/>
        <a:lstStyle/>
        <a:p>
          <a:r>
            <a:rPr lang="en-US" baseline="0"/>
            <a:t>Missed work will need to be obtained upon returning to school not prior to</a:t>
          </a:r>
          <a:endParaRPr lang="en-US"/>
        </a:p>
      </dgm:t>
    </dgm:pt>
    <dgm:pt modelId="{815F5985-3B78-41A7-BE7F-F7FC9543C9F0}" type="parTrans" cxnId="{02ECFFB4-1CAD-4EF2-8005-0ED3D39CFDDE}">
      <dgm:prSet/>
      <dgm:spPr/>
      <dgm:t>
        <a:bodyPr/>
        <a:lstStyle/>
        <a:p>
          <a:endParaRPr lang="en-US"/>
        </a:p>
      </dgm:t>
    </dgm:pt>
    <dgm:pt modelId="{063D4C6C-B577-40B3-9A70-031D1562AD7F}" type="sibTrans" cxnId="{02ECFFB4-1CAD-4EF2-8005-0ED3D39CFDDE}">
      <dgm:prSet/>
      <dgm:spPr/>
      <dgm:t>
        <a:bodyPr/>
        <a:lstStyle/>
        <a:p>
          <a:endParaRPr lang="en-US"/>
        </a:p>
      </dgm:t>
    </dgm:pt>
    <dgm:pt modelId="{56C8FC32-03AE-4F59-B720-1BBA12B50954}">
      <dgm:prSet/>
      <dgm:spPr/>
      <dgm:t>
        <a:bodyPr/>
        <a:lstStyle/>
        <a:p>
          <a:r>
            <a:rPr lang="en-US" baseline="0"/>
            <a:t>Students will need to schedule with the teacher a date to make up any missed assessments and due dates for missed work. </a:t>
          </a:r>
          <a:endParaRPr lang="en-US"/>
        </a:p>
      </dgm:t>
    </dgm:pt>
    <dgm:pt modelId="{5E951215-C816-4081-8817-CCB69054EDE4}" type="parTrans" cxnId="{43385E2C-70A1-4771-83FA-7A34B8CF863C}">
      <dgm:prSet/>
      <dgm:spPr/>
      <dgm:t>
        <a:bodyPr/>
        <a:lstStyle/>
        <a:p>
          <a:endParaRPr lang="en-US"/>
        </a:p>
      </dgm:t>
    </dgm:pt>
    <dgm:pt modelId="{0B1D70FB-1938-4101-8FEE-33CEDD0461AE}" type="sibTrans" cxnId="{43385E2C-70A1-4771-83FA-7A34B8CF863C}">
      <dgm:prSet/>
      <dgm:spPr/>
      <dgm:t>
        <a:bodyPr/>
        <a:lstStyle/>
        <a:p>
          <a:endParaRPr lang="en-US"/>
        </a:p>
      </dgm:t>
    </dgm:pt>
    <dgm:pt modelId="{23C08D9D-D034-4CB8-9163-1C291B4CC62D}">
      <dgm:prSet/>
      <dgm:spPr/>
      <dgm:t>
        <a:bodyPr/>
        <a:lstStyle/>
        <a:p>
          <a:r>
            <a:rPr lang="en-US"/>
            <a:t>If students miss the first part of the school day due to appointments or unforeseen circumstances, they must obtain work from their morning class teachers. </a:t>
          </a:r>
        </a:p>
      </dgm:t>
    </dgm:pt>
    <dgm:pt modelId="{9A4B145B-AB64-4821-BAFD-161BA7F65E53}" type="parTrans" cxnId="{794E8B2B-469B-46EA-B1D8-3B0033CBE93C}">
      <dgm:prSet/>
      <dgm:spPr/>
      <dgm:t>
        <a:bodyPr/>
        <a:lstStyle/>
        <a:p>
          <a:endParaRPr lang="en-US"/>
        </a:p>
      </dgm:t>
    </dgm:pt>
    <dgm:pt modelId="{2F77AC81-2310-4B74-A225-1EF96BB0AA75}" type="sibTrans" cxnId="{794E8B2B-469B-46EA-B1D8-3B0033CBE93C}">
      <dgm:prSet/>
      <dgm:spPr/>
      <dgm:t>
        <a:bodyPr/>
        <a:lstStyle/>
        <a:p>
          <a:endParaRPr lang="en-US"/>
        </a:p>
      </dgm:t>
    </dgm:pt>
    <dgm:pt modelId="{C9E48E53-EA34-48A2-A836-32CAB774B18F}" type="pres">
      <dgm:prSet presAssocID="{3DBAD732-FCD5-4844-AE0F-2FF21B085ACC}" presName="linear" presStyleCnt="0">
        <dgm:presLayoutVars>
          <dgm:animLvl val="lvl"/>
          <dgm:resizeHandles val="exact"/>
        </dgm:presLayoutVars>
      </dgm:prSet>
      <dgm:spPr/>
    </dgm:pt>
    <dgm:pt modelId="{03BBF610-FA1B-41B4-A24E-1C63EBC8AD41}" type="pres">
      <dgm:prSet presAssocID="{5A70649F-CAAB-4ADF-BAA0-90317D0649AA}" presName="parentText" presStyleLbl="node1" presStyleIdx="0" presStyleCnt="4">
        <dgm:presLayoutVars>
          <dgm:chMax val="0"/>
          <dgm:bulletEnabled val="1"/>
        </dgm:presLayoutVars>
      </dgm:prSet>
      <dgm:spPr/>
    </dgm:pt>
    <dgm:pt modelId="{B7976FBD-32BD-420B-9DDE-6D5C8121D77C}" type="pres">
      <dgm:prSet presAssocID="{5A70649F-CAAB-4ADF-BAA0-90317D0649AA}" presName="childText" presStyleLbl="revTx" presStyleIdx="0" presStyleCnt="4">
        <dgm:presLayoutVars>
          <dgm:bulletEnabled val="1"/>
        </dgm:presLayoutVars>
      </dgm:prSet>
      <dgm:spPr/>
    </dgm:pt>
    <dgm:pt modelId="{822B2C5B-D7D3-410C-A24E-E957082E9A57}" type="pres">
      <dgm:prSet presAssocID="{1DB5337A-FC3B-4CFB-8BA4-F5ED6B9E5F60}" presName="parentText" presStyleLbl="node1" presStyleIdx="1" presStyleCnt="4">
        <dgm:presLayoutVars>
          <dgm:chMax val="0"/>
          <dgm:bulletEnabled val="1"/>
        </dgm:presLayoutVars>
      </dgm:prSet>
      <dgm:spPr/>
    </dgm:pt>
    <dgm:pt modelId="{5C2D03BF-93B1-4050-BA0E-8251AFDA8A00}" type="pres">
      <dgm:prSet presAssocID="{1DB5337A-FC3B-4CFB-8BA4-F5ED6B9E5F60}" presName="childText" presStyleLbl="revTx" presStyleIdx="1" presStyleCnt="4">
        <dgm:presLayoutVars>
          <dgm:bulletEnabled val="1"/>
        </dgm:presLayoutVars>
      </dgm:prSet>
      <dgm:spPr/>
    </dgm:pt>
    <dgm:pt modelId="{616AB4A8-1CF3-4EDC-AF3C-13A4971D4177}" type="pres">
      <dgm:prSet presAssocID="{3C0EC8DB-219F-4E10-831F-C1E1563A8F84}" presName="parentText" presStyleLbl="node1" presStyleIdx="2" presStyleCnt="4">
        <dgm:presLayoutVars>
          <dgm:chMax val="0"/>
          <dgm:bulletEnabled val="1"/>
        </dgm:presLayoutVars>
      </dgm:prSet>
      <dgm:spPr/>
    </dgm:pt>
    <dgm:pt modelId="{3EADD509-F6FE-4468-9440-B32A89E5962E}" type="pres">
      <dgm:prSet presAssocID="{3C0EC8DB-219F-4E10-831F-C1E1563A8F84}" presName="childText" presStyleLbl="revTx" presStyleIdx="2" presStyleCnt="4">
        <dgm:presLayoutVars>
          <dgm:bulletEnabled val="1"/>
        </dgm:presLayoutVars>
      </dgm:prSet>
      <dgm:spPr/>
    </dgm:pt>
    <dgm:pt modelId="{7FE31253-AF83-49F3-9D65-F64BCEA3324B}" type="pres">
      <dgm:prSet presAssocID="{274188FF-5A39-470C-A56D-08D4F168617C}" presName="parentText" presStyleLbl="node1" presStyleIdx="3" presStyleCnt="4">
        <dgm:presLayoutVars>
          <dgm:chMax val="0"/>
          <dgm:bulletEnabled val="1"/>
        </dgm:presLayoutVars>
      </dgm:prSet>
      <dgm:spPr/>
    </dgm:pt>
    <dgm:pt modelId="{5044AB19-C7AB-49A3-B2EF-E11F4FEB3C68}" type="pres">
      <dgm:prSet presAssocID="{274188FF-5A39-470C-A56D-08D4F168617C}" presName="childText" presStyleLbl="revTx" presStyleIdx="3" presStyleCnt="4">
        <dgm:presLayoutVars>
          <dgm:bulletEnabled val="1"/>
        </dgm:presLayoutVars>
      </dgm:prSet>
      <dgm:spPr/>
    </dgm:pt>
  </dgm:ptLst>
  <dgm:cxnLst>
    <dgm:cxn modelId="{D76BE41B-FED9-42C5-802B-7432958E83DF}" type="presOf" srcId="{3C0EC8DB-219F-4E10-831F-C1E1563A8F84}" destId="{616AB4A8-1CF3-4EDC-AF3C-13A4971D4177}" srcOrd="0" destOrd="0" presId="urn:microsoft.com/office/officeart/2005/8/layout/vList2"/>
    <dgm:cxn modelId="{5F1A0C1C-996C-4010-9399-9A29080D3FEB}" type="presOf" srcId="{56C8FC32-03AE-4F59-B720-1BBA12B50954}" destId="{5044AB19-C7AB-49A3-B2EF-E11F4FEB3C68}" srcOrd="0" destOrd="1" presId="urn:microsoft.com/office/officeart/2005/8/layout/vList2"/>
    <dgm:cxn modelId="{F638151E-8F38-41BB-8AAC-CD184E9BE28E}" type="presOf" srcId="{D0FC3262-080A-42B8-BB51-60B1DAAA5A2C}" destId="{5044AB19-C7AB-49A3-B2EF-E11F4FEB3C68}" srcOrd="0" destOrd="0" presId="urn:microsoft.com/office/officeart/2005/8/layout/vList2"/>
    <dgm:cxn modelId="{17483824-52C2-40DF-B927-8F6AD3130CDC}" srcId="{45E408CF-6A07-417C-A24C-A1E1B6F57CA5}" destId="{E822BB27-B08D-458B-9D6B-74FE242D9F13}" srcOrd="1" destOrd="0" parTransId="{3504C100-2B7D-4072-ACA8-26B995FCA831}" sibTransId="{AF621442-4ABF-4341-BD1C-1C8BCC5457F3}"/>
    <dgm:cxn modelId="{7B4A6B26-7EFF-49D3-AC91-700E716FD0D9}" srcId="{3DBAD732-FCD5-4844-AE0F-2FF21B085ACC}" destId="{274188FF-5A39-470C-A56D-08D4F168617C}" srcOrd="3" destOrd="0" parTransId="{2C724FC5-68F7-450E-B3AA-FC418F6B2125}" sibTransId="{C5D6CDFD-2229-4CE7-ADFD-785F7B2E5DAF}"/>
    <dgm:cxn modelId="{794E8B2B-469B-46EA-B1D8-3B0033CBE93C}" srcId="{274188FF-5A39-470C-A56D-08D4F168617C}" destId="{23C08D9D-D034-4CB8-9163-1C291B4CC62D}" srcOrd="2" destOrd="0" parTransId="{9A4B145B-AB64-4821-BAFD-161BA7F65E53}" sibTransId="{2F77AC81-2310-4B74-A225-1EF96BB0AA75}"/>
    <dgm:cxn modelId="{0DA5A52B-5242-40D4-BCD2-13E52C2B1621}" srcId="{8CB1D876-9B66-4AC1-A00C-7513781D9836}" destId="{CBFC1C82-2DF7-4ACF-9995-CB3410BF8837}" srcOrd="0" destOrd="0" parTransId="{44E5E0A7-112C-4709-974D-199611D85D15}" sibTransId="{2D05AB10-9CB5-45A7-A02D-F6B38945B205}"/>
    <dgm:cxn modelId="{60BC1A2C-78B7-47BC-9219-43C3EDB77853}" type="presOf" srcId="{CBFC1C82-2DF7-4ACF-9995-CB3410BF8837}" destId="{3EADD509-F6FE-4468-9440-B32A89E5962E}" srcOrd="0" destOrd="1" presId="urn:microsoft.com/office/officeart/2005/8/layout/vList2"/>
    <dgm:cxn modelId="{43385E2C-70A1-4771-83FA-7A34B8CF863C}" srcId="{274188FF-5A39-470C-A56D-08D4F168617C}" destId="{56C8FC32-03AE-4F59-B720-1BBA12B50954}" srcOrd="1" destOrd="0" parTransId="{5E951215-C816-4081-8817-CCB69054EDE4}" sibTransId="{0B1D70FB-1938-4101-8FEE-33CEDD0461AE}"/>
    <dgm:cxn modelId="{99E4115D-AD41-4A5F-AF00-21D942AE1837}" type="presOf" srcId="{23C08D9D-D034-4CB8-9163-1C291B4CC62D}" destId="{5044AB19-C7AB-49A3-B2EF-E11F4FEB3C68}" srcOrd="0" destOrd="2" presId="urn:microsoft.com/office/officeart/2005/8/layout/vList2"/>
    <dgm:cxn modelId="{E6D10A60-D1B2-4767-AD21-B5ADB0BDD565}" type="presOf" srcId="{84FB54AF-B39A-486B-AF47-3EE32F0BB8F0}" destId="{B7976FBD-32BD-420B-9DDE-6D5C8121D77C}" srcOrd="0" destOrd="1" presId="urn:microsoft.com/office/officeart/2005/8/layout/vList2"/>
    <dgm:cxn modelId="{A00E1348-2DAA-4D57-9DF6-BF249D85E913}" srcId="{45E408CF-6A07-417C-A24C-A1E1B6F57CA5}" destId="{330EBB4C-1620-4011-A923-50520C3F1C83}" srcOrd="0" destOrd="0" parTransId="{A5EC4BA4-6DE4-40EB-A685-72EB19C899C7}" sibTransId="{6B717BC7-5136-4C07-8DB6-35A61C2C71C7}"/>
    <dgm:cxn modelId="{1600C369-DA10-42FA-AEEE-559CFA5CBB33}" srcId="{5A70649F-CAAB-4ADF-BAA0-90317D0649AA}" destId="{84FB54AF-B39A-486B-AF47-3EE32F0BB8F0}" srcOrd="1" destOrd="0" parTransId="{677D6BA4-F51A-4FA5-A35D-8933C5BA9B05}" sibTransId="{EF809D00-E65E-4F2F-8AE2-0562AEB28A37}"/>
    <dgm:cxn modelId="{E47D0D6F-8761-4CE5-9CF8-DCEC8432BE5B}" srcId="{3DBAD732-FCD5-4844-AE0F-2FF21B085ACC}" destId="{5A70649F-CAAB-4ADF-BAA0-90317D0649AA}" srcOrd="0" destOrd="0" parTransId="{8DCB61EB-A9F8-4E07-8369-4868D005150E}" sibTransId="{2679EBDB-D2AB-41E1-ADF3-D662C3E4FC03}"/>
    <dgm:cxn modelId="{FBB5D577-12D6-4F2D-B56A-CF6FEB2305B4}" type="presOf" srcId="{5A70649F-CAAB-4ADF-BAA0-90317D0649AA}" destId="{03BBF610-FA1B-41B4-A24E-1C63EBC8AD41}" srcOrd="0" destOrd="0" presId="urn:microsoft.com/office/officeart/2005/8/layout/vList2"/>
    <dgm:cxn modelId="{76307F7F-5F03-462B-AC0C-42D8A115E4D7}" srcId="{5A70649F-CAAB-4ADF-BAA0-90317D0649AA}" destId="{B5CBCDF9-947F-4660-A007-D98D2C169F99}" srcOrd="0" destOrd="0" parTransId="{A7864B66-EF85-4639-BC74-47D7621E20F7}" sibTransId="{EF038EF0-AD0D-4A7D-976E-CCA24B8F151C}"/>
    <dgm:cxn modelId="{BFE79781-54F8-4710-8231-2CA01F745582}" type="presOf" srcId="{3DBAD732-FCD5-4844-AE0F-2FF21B085ACC}" destId="{C9E48E53-EA34-48A2-A836-32CAB774B18F}" srcOrd="0" destOrd="0" presId="urn:microsoft.com/office/officeart/2005/8/layout/vList2"/>
    <dgm:cxn modelId="{B8B43298-3824-489A-A509-C5ADEC388A5D}" type="presOf" srcId="{1DB5337A-FC3B-4CFB-8BA4-F5ED6B9E5F60}" destId="{822B2C5B-D7D3-410C-A24E-E957082E9A57}" srcOrd="0" destOrd="0" presId="urn:microsoft.com/office/officeart/2005/8/layout/vList2"/>
    <dgm:cxn modelId="{02ECFFB4-1CAD-4EF2-8005-0ED3D39CFDDE}" srcId="{274188FF-5A39-470C-A56D-08D4F168617C}" destId="{D0FC3262-080A-42B8-BB51-60B1DAAA5A2C}" srcOrd="0" destOrd="0" parTransId="{815F5985-3B78-41A7-BE7F-F7FC9543C9F0}" sibTransId="{063D4C6C-B577-40B3-9A70-031D1562AD7F}"/>
    <dgm:cxn modelId="{497F20B7-29BA-43D5-A90C-57EAC28A7607}" srcId="{3C0EC8DB-219F-4E10-831F-C1E1563A8F84}" destId="{8CB1D876-9B66-4AC1-A00C-7513781D9836}" srcOrd="0" destOrd="0" parTransId="{91FE05C8-0472-457C-8CB5-4FFB0C658E3B}" sibTransId="{5482AD29-3E37-48FC-A6DD-4CF5149C58AC}"/>
    <dgm:cxn modelId="{1FA5BABA-25D0-48C3-908A-68DD6868BDB4}" type="presOf" srcId="{E822BB27-B08D-458B-9D6B-74FE242D9F13}" destId="{5C2D03BF-93B1-4050-BA0E-8251AFDA8A00}" srcOrd="0" destOrd="2" presId="urn:microsoft.com/office/officeart/2005/8/layout/vList2"/>
    <dgm:cxn modelId="{72B44DC0-0C82-4BF2-85DB-5F16DA1D71B2}" type="presOf" srcId="{8CB1D876-9B66-4AC1-A00C-7513781D9836}" destId="{3EADD509-F6FE-4468-9440-B32A89E5962E}" srcOrd="0" destOrd="0" presId="urn:microsoft.com/office/officeart/2005/8/layout/vList2"/>
    <dgm:cxn modelId="{A6C187D7-3779-4063-858C-5F59504E72EB}" srcId="{3DBAD732-FCD5-4844-AE0F-2FF21B085ACC}" destId="{3C0EC8DB-219F-4E10-831F-C1E1563A8F84}" srcOrd="2" destOrd="0" parTransId="{0BD67BC8-A42A-4A1E-9814-650AD9C6E338}" sibTransId="{4F1FA06D-A378-40A4-86BE-4EE81AAC78D9}"/>
    <dgm:cxn modelId="{2F3E29E2-B7A1-4CFE-AA49-BEE349909CF0}" type="presOf" srcId="{45E408CF-6A07-417C-A24C-A1E1B6F57CA5}" destId="{5C2D03BF-93B1-4050-BA0E-8251AFDA8A00}" srcOrd="0" destOrd="0" presId="urn:microsoft.com/office/officeart/2005/8/layout/vList2"/>
    <dgm:cxn modelId="{E3CBA8E3-786B-47D1-B56F-746BE9698CA1}" type="presOf" srcId="{330EBB4C-1620-4011-A923-50520C3F1C83}" destId="{5C2D03BF-93B1-4050-BA0E-8251AFDA8A00}" srcOrd="0" destOrd="1" presId="urn:microsoft.com/office/officeart/2005/8/layout/vList2"/>
    <dgm:cxn modelId="{674666E5-64E4-4F28-AD1B-00E8BE73736C}" srcId="{3DBAD732-FCD5-4844-AE0F-2FF21B085ACC}" destId="{1DB5337A-FC3B-4CFB-8BA4-F5ED6B9E5F60}" srcOrd="1" destOrd="0" parTransId="{2AE98067-FFE0-43A4-820D-A62A7CA2C160}" sibTransId="{C875FBD3-AAD2-49CF-BC3F-9E88595966BF}"/>
    <dgm:cxn modelId="{463FC4EF-92E2-434E-B1E7-7A9E6DC24564}" srcId="{1DB5337A-FC3B-4CFB-8BA4-F5ED6B9E5F60}" destId="{45E408CF-6A07-417C-A24C-A1E1B6F57CA5}" srcOrd="0" destOrd="0" parTransId="{FA7DE2BA-2D53-4C47-8A09-E546D9FD8636}" sibTransId="{59C31085-E8BD-4D61-9DA4-6BB5A1DC1136}"/>
    <dgm:cxn modelId="{89D3C5FB-DAAD-45BD-B9D3-8733B41F91B3}" type="presOf" srcId="{B5CBCDF9-947F-4660-A007-D98D2C169F99}" destId="{B7976FBD-32BD-420B-9DDE-6D5C8121D77C}" srcOrd="0" destOrd="0" presId="urn:microsoft.com/office/officeart/2005/8/layout/vList2"/>
    <dgm:cxn modelId="{371548FC-31B8-4098-BB5C-35549B3E8B08}" type="presOf" srcId="{274188FF-5A39-470C-A56D-08D4F168617C}" destId="{7FE31253-AF83-49F3-9D65-F64BCEA3324B}" srcOrd="0" destOrd="0" presId="urn:microsoft.com/office/officeart/2005/8/layout/vList2"/>
    <dgm:cxn modelId="{AA9C516B-EC7D-4B5F-8054-72A58D0BDCB5}" type="presParOf" srcId="{C9E48E53-EA34-48A2-A836-32CAB774B18F}" destId="{03BBF610-FA1B-41B4-A24E-1C63EBC8AD41}" srcOrd="0" destOrd="0" presId="urn:microsoft.com/office/officeart/2005/8/layout/vList2"/>
    <dgm:cxn modelId="{A8A3A400-75EE-4DEB-8FDF-EBBBFB9FA62D}" type="presParOf" srcId="{C9E48E53-EA34-48A2-A836-32CAB774B18F}" destId="{B7976FBD-32BD-420B-9DDE-6D5C8121D77C}" srcOrd="1" destOrd="0" presId="urn:microsoft.com/office/officeart/2005/8/layout/vList2"/>
    <dgm:cxn modelId="{83FDA783-3758-4D1C-97D2-C3CE9999D9B5}" type="presParOf" srcId="{C9E48E53-EA34-48A2-A836-32CAB774B18F}" destId="{822B2C5B-D7D3-410C-A24E-E957082E9A57}" srcOrd="2" destOrd="0" presId="urn:microsoft.com/office/officeart/2005/8/layout/vList2"/>
    <dgm:cxn modelId="{C9A6C7C8-E826-4C1A-A0A0-51BC05146280}" type="presParOf" srcId="{C9E48E53-EA34-48A2-A836-32CAB774B18F}" destId="{5C2D03BF-93B1-4050-BA0E-8251AFDA8A00}" srcOrd="3" destOrd="0" presId="urn:microsoft.com/office/officeart/2005/8/layout/vList2"/>
    <dgm:cxn modelId="{1817EAE5-2B4B-43C6-A81B-0FB0CEA99E5F}" type="presParOf" srcId="{C9E48E53-EA34-48A2-A836-32CAB774B18F}" destId="{616AB4A8-1CF3-4EDC-AF3C-13A4971D4177}" srcOrd="4" destOrd="0" presId="urn:microsoft.com/office/officeart/2005/8/layout/vList2"/>
    <dgm:cxn modelId="{1E18241F-00C1-4C35-8617-00CE59058D74}" type="presParOf" srcId="{C9E48E53-EA34-48A2-A836-32CAB774B18F}" destId="{3EADD509-F6FE-4468-9440-B32A89E5962E}" srcOrd="5" destOrd="0" presId="urn:microsoft.com/office/officeart/2005/8/layout/vList2"/>
    <dgm:cxn modelId="{B7819A40-073B-4283-9F78-231762BA09C5}" type="presParOf" srcId="{C9E48E53-EA34-48A2-A836-32CAB774B18F}" destId="{7FE31253-AF83-49F3-9D65-F64BCEA3324B}" srcOrd="6" destOrd="0" presId="urn:microsoft.com/office/officeart/2005/8/layout/vList2"/>
    <dgm:cxn modelId="{D7029858-C78A-422A-994D-AA2354CBF738}" type="presParOf" srcId="{C9E48E53-EA34-48A2-A836-32CAB774B18F}" destId="{5044AB19-C7AB-49A3-B2EF-E11F4FEB3C68}"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9967B5-6B5E-4BF4-B6BF-5E0B0697702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4A46598-CC7C-4EAC-8349-E975AEE5F1DF}">
      <dgm:prSet/>
      <dgm:spPr/>
      <dgm:t>
        <a:bodyPr/>
        <a:lstStyle/>
        <a:p>
          <a:r>
            <a:rPr lang="en-US"/>
            <a:t>Homework, Quizzes and Tests will be listed on Educator Pages</a:t>
          </a:r>
        </a:p>
      </dgm:t>
    </dgm:pt>
    <dgm:pt modelId="{906065D1-DA23-484C-BA00-D5C1B6409463}" type="parTrans" cxnId="{1B15915C-D2B0-49F8-9808-DD886995A840}">
      <dgm:prSet/>
      <dgm:spPr/>
      <dgm:t>
        <a:bodyPr/>
        <a:lstStyle/>
        <a:p>
          <a:endParaRPr lang="en-US"/>
        </a:p>
      </dgm:t>
    </dgm:pt>
    <dgm:pt modelId="{555A5BF8-9D65-4C22-A501-217113F7B625}" type="sibTrans" cxnId="{1B15915C-D2B0-49F8-9808-DD886995A840}">
      <dgm:prSet/>
      <dgm:spPr/>
      <dgm:t>
        <a:bodyPr/>
        <a:lstStyle/>
        <a:p>
          <a:endParaRPr lang="en-US"/>
        </a:p>
      </dgm:t>
    </dgm:pt>
    <dgm:pt modelId="{8B1C2487-D9B8-4BFD-B694-616C1BDD8769}">
      <dgm:prSet custT="1"/>
      <dgm:spPr/>
      <dgm:t>
        <a:bodyPr/>
        <a:lstStyle/>
        <a:p>
          <a:r>
            <a:rPr lang="en-US" sz="1600"/>
            <a:t>Changes or additions will be noted in student planner</a:t>
          </a:r>
        </a:p>
      </dgm:t>
    </dgm:pt>
    <dgm:pt modelId="{25469F52-2167-4305-A3BF-6BA28667EDB8}" type="parTrans" cxnId="{60B2A964-CC1F-4EFE-BC21-A55C502AC71D}">
      <dgm:prSet/>
      <dgm:spPr/>
      <dgm:t>
        <a:bodyPr/>
        <a:lstStyle/>
        <a:p>
          <a:endParaRPr lang="en-US"/>
        </a:p>
      </dgm:t>
    </dgm:pt>
    <dgm:pt modelId="{77ACFDCF-09C9-40BB-AE60-602AF9DF6D47}" type="sibTrans" cxnId="{60B2A964-CC1F-4EFE-BC21-A55C502AC71D}">
      <dgm:prSet/>
      <dgm:spPr/>
      <dgm:t>
        <a:bodyPr/>
        <a:lstStyle/>
        <a:p>
          <a:endParaRPr lang="en-US"/>
        </a:p>
      </dgm:t>
    </dgm:pt>
    <dgm:pt modelId="{432B8459-38E7-403C-96CB-34669CACE395}">
      <dgm:prSet custT="1"/>
      <dgm:spPr/>
      <dgm:t>
        <a:bodyPr/>
        <a:lstStyle/>
        <a:p>
          <a:r>
            <a:rPr lang="en-US" sz="1600"/>
            <a:t>Student will need to see teacher for classwork</a:t>
          </a:r>
        </a:p>
      </dgm:t>
    </dgm:pt>
    <dgm:pt modelId="{4F96D357-08D7-461F-91C3-A89E37C90A5B}" type="parTrans" cxnId="{E469AC0B-45BD-4E32-B6A8-66D81B563D14}">
      <dgm:prSet/>
      <dgm:spPr/>
      <dgm:t>
        <a:bodyPr/>
        <a:lstStyle/>
        <a:p>
          <a:endParaRPr lang="en-US"/>
        </a:p>
      </dgm:t>
    </dgm:pt>
    <dgm:pt modelId="{D61C0D02-ACB9-4EA2-9F81-2F858859E9AF}" type="sibTrans" cxnId="{E469AC0B-45BD-4E32-B6A8-66D81B563D14}">
      <dgm:prSet/>
      <dgm:spPr/>
      <dgm:t>
        <a:bodyPr/>
        <a:lstStyle/>
        <a:p>
          <a:endParaRPr lang="en-US"/>
        </a:p>
      </dgm:t>
    </dgm:pt>
    <dgm:pt modelId="{4DC7ACBC-F4E5-4969-BF44-2A864256504B}">
      <dgm:prSet/>
      <dgm:spPr/>
      <dgm:t>
        <a:bodyPr/>
        <a:lstStyle/>
        <a:p>
          <a:r>
            <a:rPr lang="en-US"/>
            <a:t>Notification of demerits earned or other behavior events will be emailed to parents. </a:t>
          </a:r>
        </a:p>
      </dgm:t>
    </dgm:pt>
    <dgm:pt modelId="{3CE6D7E5-AF2A-4443-9D75-9A12F267B1FA}" type="parTrans" cxnId="{38D0CDC2-105F-4A17-A801-23C1D3978390}">
      <dgm:prSet/>
      <dgm:spPr/>
      <dgm:t>
        <a:bodyPr/>
        <a:lstStyle/>
        <a:p>
          <a:endParaRPr lang="en-US"/>
        </a:p>
      </dgm:t>
    </dgm:pt>
    <dgm:pt modelId="{D99663D5-196E-44C8-8225-08F06E3A9F9F}" type="sibTrans" cxnId="{38D0CDC2-105F-4A17-A801-23C1D3978390}">
      <dgm:prSet/>
      <dgm:spPr/>
      <dgm:t>
        <a:bodyPr/>
        <a:lstStyle/>
        <a:p>
          <a:endParaRPr lang="en-US"/>
        </a:p>
      </dgm:t>
    </dgm:pt>
    <dgm:pt modelId="{84BB77FE-F7D3-4AA2-96D1-C39A50650A3C}">
      <dgm:prSet/>
      <dgm:spPr/>
      <dgm:t>
        <a:bodyPr/>
        <a:lstStyle/>
        <a:p>
          <a:r>
            <a:rPr lang="en-US"/>
            <a:t>Parent Teacher conference dates: </a:t>
          </a:r>
        </a:p>
      </dgm:t>
    </dgm:pt>
    <dgm:pt modelId="{50E2E242-EABC-4E3D-964A-7733319A1D7A}" type="parTrans" cxnId="{9A3431BE-1725-4C45-9777-9EA86FF8AF88}">
      <dgm:prSet/>
      <dgm:spPr/>
      <dgm:t>
        <a:bodyPr/>
        <a:lstStyle/>
        <a:p>
          <a:endParaRPr lang="en-US"/>
        </a:p>
      </dgm:t>
    </dgm:pt>
    <dgm:pt modelId="{E1AAD113-157E-4F90-B2F2-A0982E7E8315}" type="sibTrans" cxnId="{9A3431BE-1725-4C45-9777-9EA86FF8AF88}">
      <dgm:prSet/>
      <dgm:spPr/>
      <dgm:t>
        <a:bodyPr/>
        <a:lstStyle/>
        <a:p>
          <a:endParaRPr lang="en-US"/>
        </a:p>
      </dgm:t>
    </dgm:pt>
    <dgm:pt modelId="{DBA17A5C-C037-41EC-ACEB-2F6D1D092F9C}">
      <dgm:prSet custT="1"/>
      <dgm:spPr/>
      <dgm:t>
        <a:bodyPr/>
        <a:lstStyle/>
        <a:p>
          <a:r>
            <a:rPr lang="en-US" sz="1600"/>
            <a:t>11/4/2022</a:t>
          </a:r>
        </a:p>
      </dgm:t>
    </dgm:pt>
    <dgm:pt modelId="{EB0DD73B-5221-435F-9BFB-DB4939B7996B}" type="parTrans" cxnId="{B5168C7D-8FEF-41F2-AC06-0FE6EB6095BD}">
      <dgm:prSet/>
      <dgm:spPr/>
      <dgm:t>
        <a:bodyPr/>
        <a:lstStyle/>
        <a:p>
          <a:endParaRPr lang="en-US"/>
        </a:p>
      </dgm:t>
    </dgm:pt>
    <dgm:pt modelId="{9C9E3625-2491-4DBB-A6B4-8F3250EE495C}" type="sibTrans" cxnId="{B5168C7D-8FEF-41F2-AC06-0FE6EB6095BD}">
      <dgm:prSet/>
      <dgm:spPr/>
      <dgm:t>
        <a:bodyPr/>
        <a:lstStyle/>
        <a:p>
          <a:endParaRPr lang="en-US"/>
        </a:p>
      </dgm:t>
    </dgm:pt>
    <dgm:pt modelId="{E15C8D86-7BF4-40B5-8618-535508710A65}">
      <dgm:prSet custT="1"/>
      <dgm:spPr/>
      <dgm:t>
        <a:bodyPr/>
        <a:lstStyle/>
        <a:p>
          <a:r>
            <a:rPr lang="en-US" sz="1600"/>
            <a:t>3/24/2023</a:t>
          </a:r>
        </a:p>
      </dgm:t>
    </dgm:pt>
    <dgm:pt modelId="{DCCDDBAE-EA66-467E-8885-21FB338FF324}" type="parTrans" cxnId="{C07CB043-8FF1-4247-872F-383E2077FA62}">
      <dgm:prSet/>
      <dgm:spPr/>
      <dgm:t>
        <a:bodyPr/>
        <a:lstStyle/>
        <a:p>
          <a:endParaRPr lang="en-US"/>
        </a:p>
      </dgm:t>
    </dgm:pt>
    <dgm:pt modelId="{057DA597-8461-4E81-ADC2-1D1DF932C342}" type="sibTrans" cxnId="{C07CB043-8FF1-4247-872F-383E2077FA62}">
      <dgm:prSet/>
      <dgm:spPr/>
      <dgm:t>
        <a:bodyPr/>
        <a:lstStyle/>
        <a:p>
          <a:endParaRPr lang="en-US"/>
        </a:p>
      </dgm:t>
    </dgm:pt>
    <dgm:pt modelId="{5B9BD16C-F8E8-4F7B-B098-3CDB8A238A04}">
      <dgm:prSet/>
      <dgm:spPr/>
      <dgm:t>
        <a:bodyPr/>
        <a:lstStyle/>
        <a:p>
          <a:r>
            <a:rPr lang="en-US"/>
            <a:t>Grades will be updated weekly and can be accessed 24/7 via RenWeb.</a:t>
          </a:r>
        </a:p>
      </dgm:t>
    </dgm:pt>
    <dgm:pt modelId="{2E181818-BE5B-41C2-BE1E-88D273D31023}" type="parTrans" cxnId="{44ED4E2D-1B1C-4D71-A7EB-44A5AC15AD1B}">
      <dgm:prSet/>
      <dgm:spPr/>
      <dgm:t>
        <a:bodyPr/>
        <a:lstStyle/>
        <a:p>
          <a:endParaRPr lang="en-US"/>
        </a:p>
      </dgm:t>
    </dgm:pt>
    <dgm:pt modelId="{57C24E06-3219-477D-ACA4-9A020BA36122}" type="sibTrans" cxnId="{44ED4E2D-1B1C-4D71-A7EB-44A5AC15AD1B}">
      <dgm:prSet/>
      <dgm:spPr/>
      <dgm:t>
        <a:bodyPr/>
        <a:lstStyle/>
        <a:p>
          <a:endParaRPr lang="en-US"/>
        </a:p>
      </dgm:t>
    </dgm:pt>
    <dgm:pt modelId="{C5AEF1C3-5908-43FA-BB1E-ED65D94F40CE}">
      <dgm:prSet/>
      <dgm:spPr/>
      <dgm:t>
        <a:bodyPr/>
        <a:lstStyle/>
        <a:p>
          <a:r>
            <a:rPr lang="en-US"/>
            <a:t>Progress reports and report cards are emailed.</a:t>
          </a:r>
        </a:p>
      </dgm:t>
    </dgm:pt>
    <dgm:pt modelId="{AA2D7EB5-E479-4D4A-B517-C356FB0D2B48}" type="parTrans" cxnId="{58A31EEE-B7FD-4A86-A9EC-098E56C70117}">
      <dgm:prSet/>
      <dgm:spPr/>
      <dgm:t>
        <a:bodyPr/>
        <a:lstStyle/>
        <a:p>
          <a:endParaRPr lang="en-US"/>
        </a:p>
      </dgm:t>
    </dgm:pt>
    <dgm:pt modelId="{3E33DB50-F1D3-425A-9550-047DB691F914}" type="sibTrans" cxnId="{58A31EEE-B7FD-4A86-A9EC-098E56C70117}">
      <dgm:prSet/>
      <dgm:spPr/>
      <dgm:t>
        <a:bodyPr/>
        <a:lstStyle/>
        <a:p>
          <a:endParaRPr lang="en-US"/>
        </a:p>
      </dgm:t>
    </dgm:pt>
    <dgm:pt modelId="{CB0D0E27-B7AA-4063-987B-3C4B96996837}" type="pres">
      <dgm:prSet presAssocID="{379967B5-6B5E-4BF4-B6BF-5E0B0697702D}" presName="linear" presStyleCnt="0">
        <dgm:presLayoutVars>
          <dgm:animLvl val="lvl"/>
          <dgm:resizeHandles val="exact"/>
        </dgm:presLayoutVars>
      </dgm:prSet>
      <dgm:spPr/>
    </dgm:pt>
    <dgm:pt modelId="{82D21A61-C450-4B02-9880-D598E132278A}" type="pres">
      <dgm:prSet presAssocID="{34A46598-CC7C-4EAC-8349-E975AEE5F1DF}" presName="parentText" presStyleLbl="node1" presStyleIdx="0" presStyleCnt="5">
        <dgm:presLayoutVars>
          <dgm:chMax val="0"/>
          <dgm:bulletEnabled val="1"/>
        </dgm:presLayoutVars>
      </dgm:prSet>
      <dgm:spPr/>
    </dgm:pt>
    <dgm:pt modelId="{AB605B72-0B57-454C-B72D-D6C608AECA9B}" type="pres">
      <dgm:prSet presAssocID="{34A46598-CC7C-4EAC-8349-E975AEE5F1DF}" presName="childText" presStyleLbl="revTx" presStyleIdx="0" presStyleCnt="2">
        <dgm:presLayoutVars>
          <dgm:bulletEnabled val="1"/>
        </dgm:presLayoutVars>
      </dgm:prSet>
      <dgm:spPr/>
    </dgm:pt>
    <dgm:pt modelId="{91C3C56D-27BA-4966-A282-5DC17C8C933C}" type="pres">
      <dgm:prSet presAssocID="{4DC7ACBC-F4E5-4969-BF44-2A864256504B}" presName="parentText" presStyleLbl="node1" presStyleIdx="1" presStyleCnt="5">
        <dgm:presLayoutVars>
          <dgm:chMax val="0"/>
          <dgm:bulletEnabled val="1"/>
        </dgm:presLayoutVars>
      </dgm:prSet>
      <dgm:spPr/>
    </dgm:pt>
    <dgm:pt modelId="{1029CAC8-A487-4904-B532-44BA888C2437}" type="pres">
      <dgm:prSet presAssocID="{D99663D5-196E-44C8-8225-08F06E3A9F9F}" presName="spacer" presStyleCnt="0"/>
      <dgm:spPr/>
    </dgm:pt>
    <dgm:pt modelId="{48C4EB0E-3208-4FF3-AB7A-E9A6F32C35AC}" type="pres">
      <dgm:prSet presAssocID="{84BB77FE-F7D3-4AA2-96D1-C39A50650A3C}" presName="parentText" presStyleLbl="node1" presStyleIdx="2" presStyleCnt="5">
        <dgm:presLayoutVars>
          <dgm:chMax val="0"/>
          <dgm:bulletEnabled val="1"/>
        </dgm:presLayoutVars>
      </dgm:prSet>
      <dgm:spPr/>
    </dgm:pt>
    <dgm:pt modelId="{0228B4EF-DF75-45DB-8138-04882F7AFF21}" type="pres">
      <dgm:prSet presAssocID="{84BB77FE-F7D3-4AA2-96D1-C39A50650A3C}" presName="childText" presStyleLbl="revTx" presStyleIdx="1" presStyleCnt="2">
        <dgm:presLayoutVars>
          <dgm:bulletEnabled val="1"/>
        </dgm:presLayoutVars>
      </dgm:prSet>
      <dgm:spPr/>
    </dgm:pt>
    <dgm:pt modelId="{A3F3A4A6-3EFD-4905-96EE-38E78FDE9269}" type="pres">
      <dgm:prSet presAssocID="{5B9BD16C-F8E8-4F7B-B098-3CDB8A238A04}" presName="parentText" presStyleLbl="node1" presStyleIdx="3" presStyleCnt="5">
        <dgm:presLayoutVars>
          <dgm:chMax val="0"/>
          <dgm:bulletEnabled val="1"/>
        </dgm:presLayoutVars>
      </dgm:prSet>
      <dgm:spPr/>
    </dgm:pt>
    <dgm:pt modelId="{EF35561D-1B92-4342-856D-9280DAB3F37F}" type="pres">
      <dgm:prSet presAssocID="{57C24E06-3219-477D-ACA4-9A020BA36122}" presName="spacer" presStyleCnt="0"/>
      <dgm:spPr/>
    </dgm:pt>
    <dgm:pt modelId="{9C3E5335-43C4-4C64-8DF9-8C04B89A3B60}" type="pres">
      <dgm:prSet presAssocID="{C5AEF1C3-5908-43FA-BB1E-ED65D94F40CE}" presName="parentText" presStyleLbl="node1" presStyleIdx="4" presStyleCnt="5">
        <dgm:presLayoutVars>
          <dgm:chMax val="0"/>
          <dgm:bulletEnabled val="1"/>
        </dgm:presLayoutVars>
      </dgm:prSet>
      <dgm:spPr/>
    </dgm:pt>
  </dgm:ptLst>
  <dgm:cxnLst>
    <dgm:cxn modelId="{E469AC0B-45BD-4E32-B6A8-66D81B563D14}" srcId="{34A46598-CC7C-4EAC-8349-E975AEE5F1DF}" destId="{432B8459-38E7-403C-96CB-34669CACE395}" srcOrd="1" destOrd="0" parTransId="{4F96D357-08D7-461F-91C3-A89E37C90A5B}" sibTransId="{D61C0D02-ACB9-4EA2-9F81-2F858859E9AF}"/>
    <dgm:cxn modelId="{44ED4E2D-1B1C-4D71-A7EB-44A5AC15AD1B}" srcId="{379967B5-6B5E-4BF4-B6BF-5E0B0697702D}" destId="{5B9BD16C-F8E8-4F7B-B098-3CDB8A238A04}" srcOrd="3" destOrd="0" parTransId="{2E181818-BE5B-41C2-BE1E-88D273D31023}" sibTransId="{57C24E06-3219-477D-ACA4-9A020BA36122}"/>
    <dgm:cxn modelId="{1B15915C-D2B0-49F8-9808-DD886995A840}" srcId="{379967B5-6B5E-4BF4-B6BF-5E0B0697702D}" destId="{34A46598-CC7C-4EAC-8349-E975AEE5F1DF}" srcOrd="0" destOrd="0" parTransId="{906065D1-DA23-484C-BA00-D5C1B6409463}" sibTransId="{555A5BF8-9D65-4C22-A501-217113F7B625}"/>
    <dgm:cxn modelId="{C07CB043-8FF1-4247-872F-383E2077FA62}" srcId="{84BB77FE-F7D3-4AA2-96D1-C39A50650A3C}" destId="{E15C8D86-7BF4-40B5-8618-535508710A65}" srcOrd="1" destOrd="0" parTransId="{DCCDDBAE-EA66-467E-8885-21FB338FF324}" sibTransId="{057DA597-8461-4E81-ADC2-1D1DF932C342}"/>
    <dgm:cxn modelId="{60B2A964-CC1F-4EFE-BC21-A55C502AC71D}" srcId="{34A46598-CC7C-4EAC-8349-E975AEE5F1DF}" destId="{8B1C2487-D9B8-4BFD-B694-616C1BDD8769}" srcOrd="0" destOrd="0" parTransId="{25469F52-2167-4305-A3BF-6BA28667EDB8}" sibTransId="{77ACFDCF-09C9-40BB-AE60-602AF9DF6D47}"/>
    <dgm:cxn modelId="{1BEFFF45-9EF3-42E1-BF72-4FEA40D707E4}" type="presOf" srcId="{5B9BD16C-F8E8-4F7B-B098-3CDB8A238A04}" destId="{A3F3A4A6-3EFD-4905-96EE-38E78FDE9269}" srcOrd="0" destOrd="0" presId="urn:microsoft.com/office/officeart/2005/8/layout/vList2"/>
    <dgm:cxn modelId="{7A8AD446-9970-4643-BB5E-4BD4EDC5CC4B}" type="presOf" srcId="{E15C8D86-7BF4-40B5-8618-535508710A65}" destId="{0228B4EF-DF75-45DB-8138-04882F7AFF21}" srcOrd="0" destOrd="1" presId="urn:microsoft.com/office/officeart/2005/8/layout/vList2"/>
    <dgm:cxn modelId="{B5168C7D-8FEF-41F2-AC06-0FE6EB6095BD}" srcId="{84BB77FE-F7D3-4AA2-96D1-C39A50650A3C}" destId="{DBA17A5C-C037-41EC-ACEB-2F6D1D092F9C}" srcOrd="0" destOrd="0" parTransId="{EB0DD73B-5221-435F-9BFB-DB4939B7996B}" sibTransId="{9C9E3625-2491-4DBB-A6B4-8F3250EE495C}"/>
    <dgm:cxn modelId="{7135B57F-4EB7-4730-B611-C29F9E002E76}" type="presOf" srcId="{379967B5-6B5E-4BF4-B6BF-5E0B0697702D}" destId="{CB0D0E27-B7AA-4063-987B-3C4B96996837}" srcOrd="0" destOrd="0" presId="urn:microsoft.com/office/officeart/2005/8/layout/vList2"/>
    <dgm:cxn modelId="{41C92797-ED0C-4005-84B4-1B442A01DD0F}" type="presOf" srcId="{84BB77FE-F7D3-4AA2-96D1-C39A50650A3C}" destId="{48C4EB0E-3208-4FF3-AB7A-E9A6F32C35AC}" srcOrd="0" destOrd="0" presId="urn:microsoft.com/office/officeart/2005/8/layout/vList2"/>
    <dgm:cxn modelId="{7616C59F-447C-49EA-BE6B-07D8D829BE9A}" type="presOf" srcId="{DBA17A5C-C037-41EC-ACEB-2F6D1D092F9C}" destId="{0228B4EF-DF75-45DB-8138-04882F7AFF21}" srcOrd="0" destOrd="0" presId="urn:microsoft.com/office/officeart/2005/8/layout/vList2"/>
    <dgm:cxn modelId="{60A3EEB7-E3F5-4DC2-A686-C2197E054DB6}" type="presOf" srcId="{432B8459-38E7-403C-96CB-34669CACE395}" destId="{AB605B72-0B57-454C-B72D-D6C608AECA9B}" srcOrd="0" destOrd="1" presId="urn:microsoft.com/office/officeart/2005/8/layout/vList2"/>
    <dgm:cxn modelId="{BE9C11BA-5F92-4033-84C0-C65D04263736}" type="presOf" srcId="{34A46598-CC7C-4EAC-8349-E975AEE5F1DF}" destId="{82D21A61-C450-4B02-9880-D598E132278A}" srcOrd="0" destOrd="0" presId="urn:microsoft.com/office/officeart/2005/8/layout/vList2"/>
    <dgm:cxn modelId="{9A3431BE-1725-4C45-9777-9EA86FF8AF88}" srcId="{379967B5-6B5E-4BF4-B6BF-5E0B0697702D}" destId="{84BB77FE-F7D3-4AA2-96D1-C39A50650A3C}" srcOrd="2" destOrd="0" parTransId="{50E2E242-EABC-4E3D-964A-7733319A1D7A}" sibTransId="{E1AAD113-157E-4F90-B2F2-A0982E7E8315}"/>
    <dgm:cxn modelId="{38D0CDC2-105F-4A17-A801-23C1D3978390}" srcId="{379967B5-6B5E-4BF4-B6BF-5E0B0697702D}" destId="{4DC7ACBC-F4E5-4969-BF44-2A864256504B}" srcOrd="1" destOrd="0" parTransId="{3CE6D7E5-AF2A-4443-9D75-9A12F267B1FA}" sibTransId="{D99663D5-196E-44C8-8225-08F06E3A9F9F}"/>
    <dgm:cxn modelId="{46EB76DD-4D4B-40C3-BB76-CA98EFCD4F00}" type="presOf" srcId="{C5AEF1C3-5908-43FA-BB1E-ED65D94F40CE}" destId="{9C3E5335-43C4-4C64-8DF9-8C04B89A3B60}" srcOrd="0" destOrd="0" presId="urn:microsoft.com/office/officeart/2005/8/layout/vList2"/>
    <dgm:cxn modelId="{052E90E7-0799-43C2-88FE-56B4DD3D4C78}" type="presOf" srcId="{8B1C2487-D9B8-4BFD-B694-616C1BDD8769}" destId="{AB605B72-0B57-454C-B72D-D6C608AECA9B}" srcOrd="0" destOrd="0" presId="urn:microsoft.com/office/officeart/2005/8/layout/vList2"/>
    <dgm:cxn modelId="{58A31EEE-B7FD-4A86-A9EC-098E56C70117}" srcId="{379967B5-6B5E-4BF4-B6BF-5E0B0697702D}" destId="{C5AEF1C3-5908-43FA-BB1E-ED65D94F40CE}" srcOrd="4" destOrd="0" parTransId="{AA2D7EB5-E479-4D4A-B517-C356FB0D2B48}" sibTransId="{3E33DB50-F1D3-425A-9550-047DB691F914}"/>
    <dgm:cxn modelId="{4AE13AEF-8147-4AFA-8008-5BC2DAE2526A}" type="presOf" srcId="{4DC7ACBC-F4E5-4969-BF44-2A864256504B}" destId="{91C3C56D-27BA-4966-A282-5DC17C8C933C}" srcOrd="0" destOrd="0" presId="urn:microsoft.com/office/officeart/2005/8/layout/vList2"/>
    <dgm:cxn modelId="{1B32FFC5-17D0-4DF2-90BE-08C6F62E92E0}" type="presParOf" srcId="{CB0D0E27-B7AA-4063-987B-3C4B96996837}" destId="{82D21A61-C450-4B02-9880-D598E132278A}" srcOrd="0" destOrd="0" presId="urn:microsoft.com/office/officeart/2005/8/layout/vList2"/>
    <dgm:cxn modelId="{932271D2-5EE4-41F8-AEFB-8DD28EC804A3}" type="presParOf" srcId="{CB0D0E27-B7AA-4063-987B-3C4B96996837}" destId="{AB605B72-0B57-454C-B72D-D6C608AECA9B}" srcOrd="1" destOrd="0" presId="urn:microsoft.com/office/officeart/2005/8/layout/vList2"/>
    <dgm:cxn modelId="{88909DBA-E2CF-4FF9-9F39-F55800C538DD}" type="presParOf" srcId="{CB0D0E27-B7AA-4063-987B-3C4B96996837}" destId="{91C3C56D-27BA-4966-A282-5DC17C8C933C}" srcOrd="2" destOrd="0" presId="urn:microsoft.com/office/officeart/2005/8/layout/vList2"/>
    <dgm:cxn modelId="{FD88FB1C-214C-45A8-AE22-0A168011D0BB}" type="presParOf" srcId="{CB0D0E27-B7AA-4063-987B-3C4B96996837}" destId="{1029CAC8-A487-4904-B532-44BA888C2437}" srcOrd="3" destOrd="0" presId="urn:microsoft.com/office/officeart/2005/8/layout/vList2"/>
    <dgm:cxn modelId="{AA1B674A-F983-4CD7-9CEF-436E9DA8F1B8}" type="presParOf" srcId="{CB0D0E27-B7AA-4063-987B-3C4B96996837}" destId="{48C4EB0E-3208-4FF3-AB7A-E9A6F32C35AC}" srcOrd="4" destOrd="0" presId="urn:microsoft.com/office/officeart/2005/8/layout/vList2"/>
    <dgm:cxn modelId="{F4D649C2-EF63-49A7-8101-D96FC5BA82DD}" type="presParOf" srcId="{CB0D0E27-B7AA-4063-987B-3C4B96996837}" destId="{0228B4EF-DF75-45DB-8138-04882F7AFF21}" srcOrd="5" destOrd="0" presId="urn:microsoft.com/office/officeart/2005/8/layout/vList2"/>
    <dgm:cxn modelId="{84DE56F3-FBF6-4D34-A188-3110BFAB8BE9}" type="presParOf" srcId="{CB0D0E27-B7AA-4063-987B-3C4B96996837}" destId="{A3F3A4A6-3EFD-4905-96EE-38E78FDE9269}" srcOrd="6" destOrd="0" presId="urn:microsoft.com/office/officeart/2005/8/layout/vList2"/>
    <dgm:cxn modelId="{735CF99E-1D91-43C6-987E-13F10DF7257D}" type="presParOf" srcId="{CB0D0E27-B7AA-4063-987B-3C4B96996837}" destId="{EF35561D-1B92-4342-856D-9280DAB3F37F}" srcOrd="7" destOrd="0" presId="urn:microsoft.com/office/officeart/2005/8/layout/vList2"/>
    <dgm:cxn modelId="{D9B41A60-7236-4854-832C-365EB8A85486}" type="presParOf" srcId="{CB0D0E27-B7AA-4063-987B-3C4B96996837}" destId="{9C3E5335-43C4-4C64-8DF9-8C04B89A3B6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9E0E4A-214D-4C10-9119-0CE8ADDD4B67}">
      <dsp:nvSpPr>
        <dsp:cNvPr id="0" name=""/>
        <dsp:cNvSpPr/>
      </dsp:nvSpPr>
      <dsp:spPr>
        <a:xfrm>
          <a:off x="489379" y="975790"/>
          <a:ext cx="794970" cy="794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B5F2FF-BC83-4669-84F5-172DECF62D40}">
      <dsp:nvSpPr>
        <dsp:cNvPr id="0" name=""/>
        <dsp:cNvSpPr/>
      </dsp:nvSpPr>
      <dsp:spPr>
        <a:xfrm>
          <a:off x="3563" y="2129608"/>
          <a:ext cx="1766601" cy="1238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a:t>All assignments are to be turned in on the due date.  Assigned work is due at the beginning of class. </a:t>
          </a:r>
        </a:p>
      </dsp:txBody>
      <dsp:txXfrm>
        <a:off x="3563" y="2129608"/>
        <a:ext cx="1766601" cy="1238001"/>
      </dsp:txXfrm>
    </dsp:sp>
    <dsp:sp modelId="{306BDA99-D1D0-4D85-90AA-DD3C5EB35D28}">
      <dsp:nvSpPr>
        <dsp:cNvPr id="0" name=""/>
        <dsp:cNvSpPr/>
      </dsp:nvSpPr>
      <dsp:spPr>
        <a:xfrm>
          <a:off x="2565136" y="975790"/>
          <a:ext cx="794970" cy="794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602491-9E85-4B9D-80EA-070628D0A6E5}">
      <dsp:nvSpPr>
        <dsp:cNvPr id="0" name=""/>
        <dsp:cNvSpPr/>
      </dsp:nvSpPr>
      <dsp:spPr>
        <a:xfrm>
          <a:off x="2079320" y="2129608"/>
          <a:ext cx="1766601" cy="1238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a:t>Late assignments will be accepted </a:t>
          </a:r>
          <a:r>
            <a:rPr lang="en-US" sz="1400" b="1" kern="1200"/>
            <a:t>up to 3 days </a:t>
          </a:r>
          <a:r>
            <a:rPr lang="en-US" sz="1400" kern="1200"/>
            <a:t>following the original due date for a maximum of 50%.</a:t>
          </a:r>
        </a:p>
      </dsp:txBody>
      <dsp:txXfrm>
        <a:off x="2079320" y="2129608"/>
        <a:ext cx="1766601" cy="1238001"/>
      </dsp:txXfrm>
    </dsp:sp>
    <dsp:sp modelId="{0F4E4A1B-2A47-44F8-BC42-B182435C1815}">
      <dsp:nvSpPr>
        <dsp:cNvPr id="0" name=""/>
        <dsp:cNvSpPr/>
      </dsp:nvSpPr>
      <dsp:spPr>
        <a:xfrm>
          <a:off x="4640893" y="975790"/>
          <a:ext cx="794970" cy="7949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8F1AED-EFBD-411F-8850-E94CE447DEFB}">
      <dsp:nvSpPr>
        <dsp:cNvPr id="0" name=""/>
        <dsp:cNvSpPr/>
      </dsp:nvSpPr>
      <dsp:spPr>
        <a:xfrm>
          <a:off x="4155077" y="2129608"/>
          <a:ext cx="1766601" cy="1238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a:t>Late summative projects will be accepted up to 3 days following the original due date with a 15-point deduction for each day late</a:t>
          </a:r>
          <a:r>
            <a:rPr lang="en-US" sz="1200" kern="1200"/>
            <a:t>.</a:t>
          </a:r>
        </a:p>
      </dsp:txBody>
      <dsp:txXfrm>
        <a:off x="4155077" y="2129608"/>
        <a:ext cx="1766601" cy="1238001"/>
      </dsp:txXfrm>
    </dsp:sp>
    <dsp:sp modelId="{B879B660-969C-4C96-BF7C-AA37E73A45B2}">
      <dsp:nvSpPr>
        <dsp:cNvPr id="0" name=""/>
        <dsp:cNvSpPr/>
      </dsp:nvSpPr>
      <dsp:spPr>
        <a:xfrm>
          <a:off x="6716649" y="975790"/>
          <a:ext cx="794970" cy="79497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615424-BA90-4912-B3D2-58B649B86581}">
      <dsp:nvSpPr>
        <dsp:cNvPr id="0" name=""/>
        <dsp:cNvSpPr/>
      </dsp:nvSpPr>
      <dsp:spPr>
        <a:xfrm>
          <a:off x="6230834" y="2129608"/>
          <a:ext cx="1766601" cy="1238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a:t>Students will earn an ATL for each day the work is not submitted. After 3 days, the assignment is no longer accepted.</a:t>
          </a:r>
        </a:p>
      </dsp:txBody>
      <dsp:txXfrm>
        <a:off x="6230834" y="2129608"/>
        <a:ext cx="1766601" cy="12380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BF610-FA1B-41B4-A24E-1C63EBC8AD41}">
      <dsp:nvSpPr>
        <dsp:cNvPr id="0" name=""/>
        <dsp:cNvSpPr/>
      </dsp:nvSpPr>
      <dsp:spPr>
        <a:xfrm>
          <a:off x="0" y="152306"/>
          <a:ext cx="8305800" cy="4077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Students are required to</a:t>
          </a:r>
        </a:p>
      </dsp:txBody>
      <dsp:txXfrm>
        <a:off x="19904" y="172210"/>
        <a:ext cx="8265992" cy="367937"/>
      </dsp:txXfrm>
    </dsp:sp>
    <dsp:sp modelId="{B7976FBD-32BD-420B-9DDE-6D5C8121D77C}">
      <dsp:nvSpPr>
        <dsp:cNvPr id="0" name=""/>
        <dsp:cNvSpPr/>
      </dsp:nvSpPr>
      <dsp:spPr>
        <a:xfrm>
          <a:off x="0" y="560051"/>
          <a:ext cx="8305800" cy="448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baseline="0"/>
            <a:t>Communicate with the teacher for absence work</a:t>
          </a:r>
          <a:endParaRPr lang="en-US" sz="1300" kern="1200"/>
        </a:p>
        <a:p>
          <a:pPr marL="114300" lvl="1" indent="-114300" algn="l" defTabSz="577850">
            <a:lnSpc>
              <a:spcPct val="90000"/>
            </a:lnSpc>
            <a:spcBef>
              <a:spcPct val="0"/>
            </a:spcBef>
            <a:spcAft>
              <a:spcPct val="20000"/>
            </a:spcAft>
            <a:buChar char="•"/>
          </a:pPr>
          <a:r>
            <a:rPr lang="en-US" sz="1300" kern="1200" baseline="0"/>
            <a:t>Complete and turn in absence work to the teacher</a:t>
          </a:r>
          <a:endParaRPr lang="en-US" sz="1300" kern="1200"/>
        </a:p>
      </dsp:txBody>
      <dsp:txXfrm>
        <a:off x="0" y="560051"/>
        <a:ext cx="8305800" cy="448672"/>
      </dsp:txXfrm>
    </dsp:sp>
    <dsp:sp modelId="{822B2C5B-D7D3-410C-A24E-E957082E9A57}">
      <dsp:nvSpPr>
        <dsp:cNvPr id="0" name=""/>
        <dsp:cNvSpPr/>
      </dsp:nvSpPr>
      <dsp:spPr>
        <a:xfrm>
          <a:off x="0" y="1008723"/>
          <a:ext cx="8305800" cy="4077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Assignments</a:t>
          </a:r>
        </a:p>
      </dsp:txBody>
      <dsp:txXfrm>
        <a:off x="19904" y="1028627"/>
        <a:ext cx="8265992" cy="367937"/>
      </dsp:txXfrm>
    </dsp:sp>
    <dsp:sp modelId="{5C2D03BF-93B1-4050-BA0E-8251AFDA8A00}">
      <dsp:nvSpPr>
        <dsp:cNvPr id="0" name=""/>
        <dsp:cNvSpPr/>
      </dsp:nvSpPr>
      <dsp:spPr>
        <a:xfrm>
          <a:off x="0" y="1416468"/>
          <a:ext cx="8305800" cy="668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baseline="0"/>
            <a:t>Students will have 3 calendar days to complete and submit missed assignments. </a:t>
          </a:r>
          <a:endParaRPr lang="en-US" sz="1300" kern="1200"/>
        </a:p>
        <a:p>
          <a:pPr marL="228600" lvl="2" indent="-114300" algn="l" defTabSz="577850">
            <a:lnSpc>
              <a:spcPct val="90000"/>
            </a:lnSpc>
            <a:spcBef>
              <a:spcPct val="0"/>
            </a:spcBef>
            <a:spcAft>
              <a:spcPct val="20000"/>
            </a:spcAft>
            <a:buChar char="•"/>
          </a:pPr>
          <a:r>
            <a:rPr lang="en-US" sz="1300" kern="1200"/>
            <a:t>Following 3 calendar days, the makeup work is late and a grade of zero will be recorded.</a:t>
          </a:r>
        </a:p>
        <a:p>
          <a:pPr marL="228600" lvl="2" indent="-114300" algn="l" defTabSz="577850">
            <a:lnSpc>
              <a:spcPct val="90000"/>
            </a:lnSpc>
            <a:spcBef>
              <a:spcPct val="0"/>
            </a:spcBef>
            <a:spcAft>
              <a:spcPct val="20000"/>
            </a:spcAft>
            <a:buChar char="•"/>
          </a:pPr>
          <a:r>
            <a:rPr lang="en-US" sz="1300" kern="1200"/>
            <a:t>Extended absences will be handled on an individual basis</a:t>
          </a:r>
        </a:p>
      </dsp:txBody>
      <dsp:txXfrm>
        <a:off x="0" y="1416468"/>
        <a:ext cx="8305800" cy="668609"/>
      </dsp:txXfrm>
    </dsp:sp>
    <dsp:sp modelId="{616AB4A8-1CF3-4EDC-AF3C-13A4971D4177}">
      <dsp:nvSpPr>
        <dsp:cNvPr id="0" name=""/>
        <dsp:cNvSpPr/>
      </dsp:nvSpPr>
      <dsp:spPr>
        <a:xfrm>
          <a:off x="0" y="2085078"/>
          <a:ext cx="8305800" cy="4077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Summative Assessments</a:t>
          </a:r>
        </a:p>
      </dsp:txBody>
      <dsp:txXfrm>
        <a:off x="19904" y="2104982"/>
        <a:ext cx="8265992" cy="367937"/>
      </dsp:txXfrm>
    </dsp:sp>
    <dsp:sp modelId="{3EADD509-F6FE-4468-9440-B32A89E5962E}">
      <dsp:nvSpPr>
        <dsp:cNvPr id="0" name=""/>
        <dsp:cNvSpPr/>
      </dsp:nvSpPr>
      <dsp:spPr>
        <a:xfrm>
          <a:off x="0" y="2492823"/>
          <a:ext cx="8305800"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baseline="0"/>
            <a:t>Students absent on the day of a scheduled summative assessment will be expected to make it up upon his/her return to school. </a:t>
          </a:r>
          <a:endParaRPr lang="en-US" sz="1300" kern="1200"/>
        </a:p>
        <a:p>
          <a:pPr marL="228600" lvl="2" indent="-114300" algn="l" defTabSz="577850">
            <a:lnSpc>
              <a:spcPct val="90000"/>
            </a:lnSpc>
            <a:spcBef>
              <a:spcPct val="0"/>
            </a:spcBef>
            <a:spcAft>
              <a:spcPct val="20000"/>
            </a:spcAft>
            <a:buChar char="•"/>
          </a:pPr>
          <a:r>
            <a:rPr lang="en-US" sz="1300" kern="1200"/>
            <a:t>For every day, a student is absent, he/she has that number of days to make up the summative assessment.</a:t>
          </a:r>
        </a:p>
      </dsp:txBody>
      <dsp:txXfrm>
        <a:off x="0" y="2492823"/>
        <a:ext cx="8305800" cy="633420"/>
      </dsp:txXfrm>
    </dsp:sp>
    <dsp:sp modelId="{7FE31253-AF83-49F3-9D65-F64BCEA3324B}">
      <dsp:nvSpPr>
        <dsp:cNvPr id="0" name=""/>
        <dsp:cNvSpPr/>
      </dsp:nvSpPr>
      <dsp:spPr>
        <a:xfrm>
          <a:off x="0" y="3126243"/>
          <a:ext cx="8305800" cy="4077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Planned Absences</a:t>
          </a:r>
        </a:p>
      </dsp:txBody>
      <dsp:txXfrm>
        <a:off x="19904" y="3146147"/>
        <a:ext cx="8265992" cy="367937"/>
      </dsp:txXfrm>
    </dsp:sp>
    <dsp:sp modelId="{5044AB19-C7AB-49A3-B2EF-E11F4FEB3C68}">
      <dsp:nvSpPr>
        <dsp:cNvPr id="0" name=""/>
        <dsp:cNvSpPr/>
      </dsp:nvSpPr>
      <dsp:spPr>
        <a:xfrm>
          <a:off x="0" y="3533988"/>
          <a:ext cx="8305800" cy="1038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baseline="0"/>
            <a:t>Missed work will need to be obtained upon returning to school not prior to</a:t>
          </a:r>
          <a:endParaRPr lang="en-US" sz="1300" kern="1200"/>
        </a:p>
        <a:p>
          <a:pPr marL="114300" lvl="1" indent="-114300" algn="l" defTabSz="577850">
            <a:lnSpc>
              <a:spcPct val="90000"/>
            </a:lnSpc>
            <a:spcBef>
              <a:spcPct val="0"/>
            </a:spcBef>
            <a:spcAft>
              <a:spcPct val="20000"/>
            </a:spcAft>
            <a:buChar char="•"/>
          </a:pPr>
          <a:r>
            <a:rPr lang="en-US" sz="1300" kern="1200" baseline="0"/>
            <a:t>Students will need to schedule with the teacher a date to make up any missed assessments and due dates for missed work. </a:t>
          </a:r>
          <a:endParaRPr lang="en-US" sz="1300" kern="1200"/>
        </a:p>
        <a:p>
          <a:pPr marL="114300" lvl="1" indent="-114300" algn="l" defTabSz="577850">
            <a:lnSpc>
              <a:spcPct val="90000"/>
            </a:lnSpc>
            <a:spcBef>
              <a:spcPct val="0"/>
            </a:spcBef>
            <a:spcAft>
              <a:spcPct val="20000"/>
            </a:spcAft>
            <a:buChar char="•"/>
          </a:pPr>
          <a:r>
            <a:rPr lang="en-US" sz="1300" kern="1200"/>
            <a:t>If students miss the first part of the school day due to appointments or unforeseen circumstances, they must obtain work from their morning class teachers. </a:t>
          </a:r>
        </a:p>
      </dsp:txBody>
      <dsp:txXfrm>
        <a:off x="0" y="3533988"/>
        <a:ext cx="8305800" cy="10381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D21A61-C450-4B02-9880-D598E132278A}">
      <dsp:nvSpPr>
        <dsp:cNvPr id="0" name=""/>
        <dsp:cNvSpPr/>
      </dsp:nvSpPr>
      <dsp:spPr>
        <a:xfrm>
          <a:off x="0" y="441421"/>
          <a:ext cx="8244840" cy="421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Homework, Quizzes and Tests will be listed on Educator Pages</a:t>
          </a:r>
        </a:p>
      </dsp:txBody>
      <dsp:txXfrm>
        <a:off x="20561" y="461982"/>
        <a:ext cx="8203718" cy="380078"/>
      </dsp:txXfrm>
    </dsp:sp>
    <dsp:sp modelId="{AB605B72-0B57-454C-B72D-D6C608AECA9B}">
      <dsp:nvSpPr>
        <dsp:cNvPr id="0" name=""/>
        <dsp:cNvSpPr/>
      </dsp:nvSpPr>
      <dsp:spPr>
        <a:xfrm>
          <a:off x="0" y="862621"/>
          <a:ext cx="8244840" cy="512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77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a:t>Changes or additions will be noted in student planner</a:t>
          </a:r>
        </a:p>
        <a:p>
          <a:pPr marL="171450" lvl="1" indent="-171450" algn="l" defTabSz="711200">
            <a:lnSpc>
              <a:spcPct val="90000"/>
            </a:lnSpc>
            <a:spcBef>
              <a:spcPct val="0"/>
            </a:spcBef>
            <a:spcAft>
              <a:spcPct val="20000"/>
            </a:spcAft>
            <a:buChar char="•"/>
          </a:pPr>
          <a:r>
            <a:rPr lang="en-US" sz="1600" kern="1200"/>
            <a:t>Student will need to see teacher for classwork</a:t>
          </a:r>
        </a:p>
      </dsp:txBody>
      <dsp:txXfrm>
        <a:off x="0" y="862621"/>
        <a:ext cx="8244840" cy="512325"/>
      </dsp:txXfrm>
    </dsp:sp>
    <dsp:sp modelId="{91C3C56D-27BA-4966-A282-5DC17C8C933C}">
      <dsp:nvSpPr>
        <dsp:cNvPr id="0" name=""/>
        <dsp:cNvSpPr/>
      </dsp:nvSpPr>
      <dsp:spPr>
        <a:xfrm>
          <a:off x="0" y="1374946"/>
          <a:ext cx="8244840" cy="421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Notification of demerits earned or other behavior events will be emailed to parents. </a:t>
          </a:r>
        </a:p>
      </dsp:txBody>
      <dsp:txXfrm>
        <a:off x="20561" y="1395507"/>
        <a:ext cx="8203718" cy="380078"/>
      </dsp:txXfrm>
    </dsp:sp>
    <dsp:sp modelId="{48C4EB0E-3208-4FF3-AB7A-E9A6F32C35AC}">
      <dsp:nvSpPr>
        <dsp:cNvPr id="0" name=""/>
        <dsp:cNvSpPr/>
      </dsp:nvSpPr>
      <dsp:spPr>
        <a:xfrm>
          <a:off x="0" y="1847986"/>
          <a:ext cx="8244840" cy="421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Parent Teacher conference dates: </a:t>
          </a:r>
        </a:p>
      </dsp:txBody>
      <dsp:txXfrm>
        <a:off x="20561" y="1868547"/>
        <a:ext cx="8203718" cy="380078"/>
      </dsp:txXfrm>
    </dsp:sp>
    <dsp:sp modelId="{0228B4EF-DF75-45DB-8138-04882F7AFF21}">
      <dsp:nvSpPr>
        <dsp:cNvPr id="0" name=""/>
        <dsp:cNvSpPr/>
      </dsp:nvSpPr>
      <dsp:spPr>
        <a:xfrm>
          <a:off x="0" y="2269185"/>
          <a:ext cx="8244840" cy="512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77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a:t>11/4/2022</a:t>
          </a:r>
        </a:p>
        <a:p>
          <a:pPr marL="171450" lvl="1" indent="-171450" algn="l" defTabSz="711200">
            <a:lnSpc>
              <a:spcPct val="90000"/>
            </a:lnSpc>
            <a:spcBef>
              <a:spcPct val="0"/>
            </a:spcBef>
            <a:spcAft>
              <a:spcPct val="20000"/>
            </a:spcAft>
            <a:buChar char="•"/>
          </a:pPr>
          <a:r>
            <a:rPr lang="en-US" sz="1600" kern="1200"/>
            <a:t>3/24/2023</a:t>
          </a:r>
        </a:p>
      </dsp:txBody>
      <dsp:txXfrm>
        <a:off x="0" y="2269185"/>
        <a:ext cx="8244840" cy="512325"/>
      </dsp:txXfrm>
    </dsp:sp>
    <dsp:sp modelId="{A3F3A4A6-3EFD-4905-96EE-38E78FDE9269}">
      <dsp:nvSpPr>
        <dsp:cNvPr id="0" name=""/>
        <dsp:cNvSpPr/>
      </dsp:nvSpPr>
      <dsp:spPr>
        <a:xfrm>
          <a:off x="0" y="2781511"/>
          <a:ext cx="8244840" cy="421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Grades will be updated weekly and can be accessed 24/7 via RenWeb.</a:t>
          </a:r>
        </a:p>
      </dsp:txBody>
      <dsp:txXfrm>
        <a:off x="20561" y="2802072"/>
        <a:ext cx="8203718" cy="380078"/>
      </dsp:txXfrm>
    </dsp:sp>
    <dsp:sp modelId="{9C3E5335-43C4-4C64-8DF9-8C04B89A3B60}">
      <dsp:nvSpPr>
        <dsp:cNvPr id="0" name=""/>
        <dsp:cNvSpPr/>
      </dsp:nvSpPr>
      <dsp:spPr>
        <a:xfrm>
          <a:off x="0" y="3254551"/>
          <a:ext cx="8244840" cy="421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Progress reports and report cards are emailed.</a:t>
          </a:r>
        </a:p>
      </dsp:txBody>
      <dsp:txXfrm>
        <a:off x="20561" y="3275112"/>
        <a:ext cx="8203718" cy="380078"/>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D0163C-75E9-4938-A0CF-0F57131AF2B7}" type="datetimeFigureOut">
              <a:rPr lang="en-US" smtClean="0"/>
              <a:t>8/5/2022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98970F-5F37-481E-9B10-7F49CF536247}" type="slidenum">
              <a:rPr lang="en-US" smtClean="0"/>
              <a:t>‹#›</a:t>
            </a:fld>
            <a:endParaRPr lang="en-US"/>
          </a:p>
        </p:txBody>
      </p:sp>
    </p:spTree>
    <p:extLst>
      <p:ext uri="{BB962C8B-B14F-4D97-AF65-F5344CB8AC3E}">
        <p14:creationId xmlns:p14="http://schemas.microsoft.com/office/powerpoint/2010/main" val="556107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CC0A51-CBD0-4DB7-9F90-8E1F0B774477}" type="datetimeFigureOut">
              <a:rPr lang="en-US" smtClean="0"/>
              <a:t>8/5/2022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F89B95-A145-4469-97E6-940DDABC0B2A}" type="slidenum">
              <a:rPr lang="en-US" smtClean="0"/>
              <a:t>‹#›</a:t>
            </a:fld>
            <a:endParaRPr lang="en-US"/>
          </a:p>
        </p:txBody>
      </p:sp>
    </p:spTree>
    <p:extLst>
      <p:ext uri="{BB962C8B-B14F-4D97-AF65-F5344CB8AC3E}">
        <p14:creationId xmlns:p14="http://schemas.microsoft.com/office/powerpoint/2010/main" val="3150301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0F89B95-A145-4469-97E6-940DDABC0B2A}" type="slidenum">
              <a:rPr lang="en-US" smtClean="0"/>
              <a:t>7</a:t>
            </a:fld>
            <a:endParaRPr lang="en-US"/>
          </a:p>
        </p:txBody>
      </p:sp>
    </p:spTree>
    <p:extLst>
      <p:ext uri="{BB962C8B-B14F-4D97-AF65-F5344CB8AC3E}">
        <p14:creationId xmlns:p14="http://schemas.microsoft.com/office/powerpoint/2010/main" val="298522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0F89B95-A145-4469-97E6-940DDABC0B2A}" type="slidenum">
              <a:rPr lang="en-US" smtClean="0"/>
              <a:t>11</a:t>
            </a:fld>
            <a:endParaRPr lang="en-US"/>
          </a:p>
        </p:txBody>
      </p:sp>
    </p:spTree>
    <p:extLst>
      <p:ext uri="{BB962C8B-B14F-4D97-AF65-F5344CB8AC3E}">
        <p14:creationId xmlns:p14="http://schemas.microsoft.com/office/powerpoint/2010/main" val="1812068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Trimester Exams –</a:t>
            </a:r>
            <a:r>
              <a:rPr lang="en-US" baseline="0"/>
              <a:t> this is to help prepare students for high school</a:t>
            </a:r>
          </a:p>
          <a:p>
            <a:pPr marL="171450" indent="-171450">
              <a:buFontTx/>
              <a:buChar char="-"/>
            </a:pPr>
            <a:r>
              <a:rPr lang="en-US" baseline="0"/>
              <a:t>Trimester 1: exam is on trimester 1 material</a:t>
            </a:r>
          </a:p>
          <a:p>
            <a:pPr marL="171450" indent="-171450">
              <a:buFontTx/>
              <a:buChar char="-"/>
            </a:pPr>
            <a:r>
              <a:rPr lang="en-US" baseline="0"/>
              <a:t>Trimester 2: exam is on trimester 2 material</a:t>
            </a:r>
          </a:p>
          <a:p>
            <a:pPr marL="171450" indent="-171450">
              <a:buFontTx/>
              <a:buChar char="-"/>
            </a:pPr>
            <a:r>
              <a:rPr lang="en-US" baseline="0"/>
              <a:t>Trimester 3: exam is on material for all year</a:t>
            </a:r>
          </a:p>
          <a:p>
            <a:pPr marL="171450" indent="-171450">
              <a:buFontTx/>
              <a:buChar char="-"/>
            </a:pPr>
            <a:r>
              <a:rPr lang="en-US" baseline="0"/>
              <a:t>Count as 1 test grade, cannot retake per Diocesan policy</a:t>
            </a:r>
          </a:p>
          <a:p>
            <a:pPr marL="171450" indent="-171450">
              <a:buFontTx/>
              <a:buChar char="-"/>
            </a:pPr>
            <a:r>
              <a:rPr lang="en-US" baseline="0"/>
              <a:t>There will be study guides for each exam</a:t>
            </a:r>
            <a:endParaRPr lang="en-US"/>
          </a:p>
        </p:txBody>
      </p:sp>
      <p:sp>
        <p:nvSpPr>
          <p:cNvPr id="4" name="Slide Number Placeholder 3"/>
          <p:cNvSpPr>
            <a:spLocks noGrp="1"/>
          </p:cNvSpPr>
          <p:nvPr>
            <p:ph type="sldNum" sz="quarter" idx="10"/>
          </p:nvPr>
        </p:nvSpPr>
        <p:spPr/>
        <p:txBody>
          <a:bodyPr/>
          <a:lstStyle/>
          <a:p>
            <a:fld id="{90F89B95-A145-4469-97E6-940DDABC0B2A}" type="slidenum">
              <a:rPr lang="en-US" smtClean="0"/>
              <a:t>12</a:t>
            </a:fld>
            <a:endParaRPr lang="en-US"/>
          </a:p>
        </p:txBody>
      </p:sp>
    </p:spTree>
    <p:extLst>
      <p:ext uri="{BB962C8B-B14F-4D97-AF65-F5344CB8AC3E}">
        <p14:creationId xmlns:p14="http://schemas.microsoft.com/office/powerpoint/2010/main" val="2460450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89B95-A145-4469-97E6-940DDABC0B2A}" type="slidenum">
              <a:rPr lang="en-US" smtClean="0"/>
              <a:t>13</a:t>
            </a:fld>
            <a:endParaRPr lang="en-US"/>
          </a:p>
        </p:txBody>
      </p:sp>
    </p:spTree>
    <p:extLst>
      <p:ext uri="{BB962C8B-B14F-4D97-AF65-F5344CB8AC3E}">
        <p14:creationId xmlns:p14="http://schemas.microsoft.com/office/powerpoint/2010/main" val="723482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0F89B95-A145-4469-97E6-940DDABC0B2A}" type="slidenum">
              <a:rPr lang="en-US" smtClean="0"/>
              <a:t>14</a:t>
            </a:fld>
            <a:endParaRPr lang="en-US"/>
          </a:p>
        </p:txBody>
      </p:sp>
    </p:spTree>
    <p:extLst>
      <p:ext uri="{BB962C8B-B14F-4D97-AF65-F5344CB8AC3E}">
        <p14:creationId xmlns:p14="http://schemas.microsoft.com/office/powerpoint/2010/main" val="3088653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Grade 7 &amp; 8 Only</a:t>
            </a:r>
          </a:p>
        </p:txBody>
      </p:sp>
      <p:sp>
        <p:nvSpPr>
          <p:cNvPr id="4" name="Slide Number Placeholder 3"/>
          <p:cNvSpPr>
            <a:spLocks noGrp="1"/>
          </p:cNvSpPr>
          <p:nvPr>
            <p:ph type="sldNum" sz="quarter" idx="10"/>
          </p:nvPr>
        </p:nvSpPr>
        <p:spPr/>
        <p:txBody>
          <a:bodyPr/>
          <a:lstStyle/>
          <a:p>
            <a:fld id="{90F89B95-A145-4469-97E6-940DDABC0B2A}" type="slidenum">
              <a:rPr lang="en-US" smtClean="0"/>
              <a:t>21</a:t>
            </a:fld>
            <a:endParaRPr lang="en-US"/>
          </a:p>
        </p:txBody>
      </p:sp>
    </p:spTree>
    <p:extLst>
      <p:ext uri="{BB962C8B-B14F-4D97-AF65-F5344CB8AC3E}">
        <p14:creationId xmlns:p14="http://schemas.microsoft.com/office/powerpoint/2010/main" val="4182122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Grades 6 - 8</a:t>
            </a:r>
          </a:p>
        </p:txBody>
      </p:sp>
      <p:sp>
        <p:nvSpPr>
          <p:cNvPr id="4" name="Slide Number Placeholder 3"/>
          <p:cNvSpPr>
            <a:spLocks noGrp="1"/>
          </p:cNvSpPr>
          <p:nvPr>
            <p:ph type="sldNum" sz="quarter" idx="10"/>
          </p:nvPr>
        </p:nvSpPr>
        <p:spPr/>
        <p:txBody>
          <a:bodyPr/>
          <a:lstStyle/>
          <a:p>
            <a:fld id="{90F89B95-A145-4469-97E6-940DDABC0B2A}" type="slidenum">
              <a:rPr lang="en-US" smtClean="0"/>
              <a:t>22</a:t>
            </a:fld>
            <a:endParaRPr lang="en-US"/>
          </a:p>
        </p:txBody>
      </p:sp>
    </p:spTree>
    <p:extLst>
      <p:ext uri="{BB962C8B-B14F-4D97-AF65-F5344CB8AC3E}">
        <p14:creationId xmlns:p14="http://schemas.microsoft.com/office/powerpoint/2010/main" val="429113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60EB516B-962C-434F-915F-B7173F55AD21}" type="datetimeFigureOut">
              <a:rPr lang="en-US" smtClean="0"/>
              <a:t>8/5/2022</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4298BFCD-D08C-42D6-BCED-0596FE895C05}"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7997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B516B-962C-434F-915F-B7173F55AD21}" type="datetimeFigureOut">
              <a:rPr lang="en-US" smtClean="0"/>
              <a:t>8/5/2022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8BFCD-D08C-42D6-BCED-0596FE895C05}" type="slidenum">
              <a:rPr lang="en-US" smtClean="0"/>
              <a:t>‹#›</a:t>
            </a:fld>
            <a:endParaRPr lang="en-US"/>
          </a:p>
        </p:txBody>
      </p:sp>
    </p:spTree>
    <p:extLst>
      <p:ext uri="{BB962C8B-B14F-4D97-AF65-F5344CB8AC3E}">
        <p14:creationId xmlns:p14="http://schemas.microsoft.com/office/powerpoint/2010/main" val="386401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B516B-962C-434F-915F-B7173F55AD21}" type="datetimeFigureOut">
              <a:rPr lang="en-US" smtClean="0"/>
              <a:t>8/5/2022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8BFCD-D08C-42D6-BCED-0596FE895C05}"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386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31" y="609600"/>
            <a:ext cx="7773339" cy="1605094"/>
          </a:xfrm>
        </p:spPr>
        <p:txBody>
          <a:bodyPr/>
          <a:lstStyle/>
          <a:p>
            <a:r>
              <a:rPr lang="en-US"/>
              <a:t>Click to edit Master title style</a:t>
            </a:r>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0EB516B-962C-434F-915F-B7173F55AD21}" type="datetimeFigureOut">
              <a:rPr lang="en-US" smtClean="0"/>
              <a:t>8/5/2022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98BFCD-D08C-42D6-BCED-0596FE895C05}" type="slidenum">
              <a:rPr lang="en-US" smtClean="0"/>
              <a:t>‹#›</a:t>
            </a:fld>
            <a:endParaRPr lang="en-US"/>
          </a:p>
        </p:txBody>
      </p:sp>
    </p:spTree>
    <p:extLst>
      <p:ext uri="{BB962C8B-B14F-4D97-AF65-F5344CB8AC3E}">
        <p14:creationId xmlns:p14="http://schemas.microsoft.com/office/powerpoint/2010/main" val="337436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B516B-962C-434F-915F-B7173F55AD21}" type="datetimeFigureOut">
              <a:rPr lang="en-US" smtClean="0"/>
              <a:t>8/5/2022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8BFCD-D08C-42D6-BCED-0596FE895C05}"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5888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EB516B-962C-434F-915F-B7173F55AD21}" type="datetimeFigureOut">
              <a:rPr lang="en-US" smtClean="0"/>
              <a:t>8/5/2022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8BFCD-D08C-42D6-BCED-0596FE895C05}"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0135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EB516B-962C-434F-915F-B7173F55AD21}" type="datetimeFigureOut">
              <a:rPr lang="en-US" smtClean="0"/>
              <a:t>8/5/2022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98BFCD-D08C-42D6-BCED-0596FE895C05}"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0332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EB516B-962C-434F-915F-B7173F55AD21}" type="datetimeFigureOut">
              <a:rPr lang="en-US" smtClean="0"/>
              <a:t>8/5/2022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98BFCD-D08C-42D6-BCED-0596FE895C05}" type="slidenum">
              <a:rPr lang="en-US" smtClean="0"/>
              <a:t>‹#›</a:t>
            </a:fld>
            <a:endParaRPr lang="en-US"/>
          </a:p>
        </p:txBody>
      </p:sp>
    </p:spTree>
    <p:extLst>
      <p:ext uri="{BB962C8B-B14F-4D97-AF65-F5344CB8AC3E}">
        <p14:creationId xmlns:p14="http://schemas.microsoft.com/office/powerpoint/2010/main" val="623255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EB516B-962C-434F-915F-B7173F55AD21}" type="datetimeFigureOut">
              <a:rPr lang="en-US" smtClean="0"/>
              <a:t>8/5/2022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98BFCD-D08C-42D6-BCED-0596FE895C05}" type="slidenum">
              <a:rPr lang="en-US" smtClean="0"/>
              <a:t>‹#›</a:t>
            </a:fld>
            <a:endParaRPr lang="en-US"/>
          </a:p>
        </p:txBody>
      </p:sp>
    </p:spTree>
    <p:extLst>
      <p:ext uri="{BB962C8B-B14F-4D97-AF65-F5344CB8AC3E}">
        <p14:creationId xmlns:p14="http://schemas.microsoft.com/office/powerpoint/2010/main" val="1090543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B516B-962C-434F-915F-B7173F55AD21}" type="datetimeFigureOut">
              <a:rPr lang="en-US" smtClean="0"/>
              <a:t>8/5/2022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98BFCD-D08C-42D6-BCED-0596FE895C05}" type="slidenum">
              <a:rPr lang="en-US" smtClean="0"/>
              <a:t>‹#›</a:t>
            </a:fld>
            <a:endParaRPr lang="en-US"/>
          </a:p>
        </p:txBody>
      </p:sp>
    </p:spTree>
    <p:extLst>
      <p:ext uri="{BB962C8B-B14F-4D97-AF65-F5344CB8AC3E}">
        <p14:creationId xmlns:p14="http://schemas.microsoft.com/office/powerpoint/2010/main" val="1936860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0EB516B-962C-434F-915F-B7173F55AD21}" type="datetimeFigureOut">
              <a:rPr lang="en-US" smtClean="0"/>
              <a:t>8/5/2022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98BFCD-D08C-42D6-BCED-0596FE895C05}"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2491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60EB516B-962C-434F-915F-B7173F55AD21}" type="datetimeFigureOut">
              <a:rPr lang="en-US" smtClean="0"/>
              <a:t>8/5/2022</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4298BFCD-D08C-42D6-BCED-0596FE895C05}"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5217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0EB516B-962C-434F-915F-B7173F55AD21}" type="datetimeFigureOut">
              <a:rPr lang="en-US" smtClean="0"/>
              <a:t>8/5/2022</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4298BFCD-D08C-42D6-BCED-0596FE895C05}" type="slidenum">
              <a:rPr lang="en-US" smtClean="0"/>
              <a:t>‹#›</a:t>
            </a:fld>
            <a:endParaRPr lang="en-US"/>
          </a:p>
        </p:txBody>
      </p:sp>
    </p:spTree>
    <p:extLst>
      <p:ext uri="{BB962C8B-B14F-4D97-AF65-F5344CB8AC3E}">
        <p14:creationId xmlns:p14="http://schemas.microsoft.com/office/powerpoint/2010/main" val="999790865"/>
      </p:ext>
    </p:extLst>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 id="2147484172" r:id="rId6"/>
    <p:sldLayoutId id="2147484173" r:id="rId7"/>
    <p:sldLayoutId id="2147484174" r:id="rId8"/>
    <p:sldLayoutId id="2147484175" r:id="rId9"/>
    <p:sldLayoutId id="2147484176" r:id="rId10"/>
    <p:sldLayoutId id="2147484177" r:id="rId11"/>
    <p:sldLayoutId id="2147484178" r:id="rId12"/>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9"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498" y="638508"/>
            <a:ext cx="8179004"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2653" y="865667"/>
            <a:ext cx="7838694"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6097" y="1030259"/>
            <a:ext cx="7591806"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C9799A-038E-B4A5-0171-3871366865B3}"/>
              </a:ext>
            </a:extLst>
          </p:cNvPr>
          <p:cNvSpPr>
            <a:spLocks noGrp="1"/>
          </p:cNvSpPr>
          <p:nvPr>
            <p:ph type="ctrTitle"/>
          </p:nvPr>
        </p:nvSpPr>
        <p:spPr>
          <a:xfrm>
            <a:off x="1167803" y="1584552"/>
            <a:ext cx="6824441" cy="2537251"/>
          </a:xfrm>
        </p:spPr>
        <p:txBody>
          <a:bodyPr anchor="ctr">
            <a:normAutofit/>
          </a:bodyPr>
          <a:lstStyle/>
          <a:p>
            <a:pPr algn="ctr"/>
            <a:r>
              <a:rPr lang="en-US" sz="5800">
                <a:solidFill>
                  <a:srgbClr val="454545"/>
                </a:solidFill>
              </a:rPr>
              <a:t>Middle School Open House</a:t>
            </a:r>
            <a:br>
              <a:rPr lang="en-US" sz="5800">
                <a:solidFill>
                  <a:srgbClr val="454545"/>
                </a:solidFill>
              </a:rPr>
            </a:br>
            <a:r>
              <a:rPr lang="en-US" sz="5800">
                <a:solidFill>
                  <a:srgbClr val="454545"/>
                </a:solidFill>
              </a:rPr>
              <a:t>2022-2023</a:t>
            </a:r>
          </a:p>
        </p:txBody>
      </p:sp>
      <p:sp>
        <p:nvSpPr>
          <p:cNvPr id="3" name="Subtitle 2">
            <a:extLst>
              <a:ext uri="{FF2B5EF4-FFF2-40B4-BE49-F238E27FC236}">
                <a16:creationId xmlns:a16="http://schemas.microsoft.com/office/drawing/2014/main" id="{70E53AA1-DFA4-1C2B-48B0-584C6EAB2E74}"/>
              </a:ext>
            </a:extLst>
          </p:cNvPr>
          <p:cNvSpPr>
            <a:spLocks noGrp="1"/>
          </p:cNvSpPr>
          <p:nvPr>
            <p:ph type="subTitle" idx="1"/>
          </p:nvPr>
        </p:nvSpPr>
        <p:spPr>
          <a:xfrm>
            <a:off x="1151529" y="4133234"/>
            <a:ext cx="6840715" cy="744373"/>
          </a:xfrm>
        </p:spPr>
        <p:txBody>
          <a:bodyPr>
            <a:normAutofit/>
          </a:bodyPr>
          <a:lstStyle/>
          <a:p>
            <a:pPr algn="ctr"/>
            <a:r>
              <a:rPr lang="en-US">
                <a:solidFill>
                  <a:schemeClr val="accent1"/>
                </a:solidFill>
              </a:rPr>
              <a:t>Mother Teresa of Calcutta Catholic School</a:t>
            </a: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987482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23900"/>
            <a:ext cx="6377940" cy="533400"/>
          </a:xfrm>
        </p:spPr>
        <p:txBody>
          <a:bodyPr/>
          <a:lstStyle/>
          <a:p>
            <a:r>
              <a:rPr lang="en-US"/>
              <a:t>ABSENCE Work</a:t>
            </a:r>
          </a:p>
        </p:txBody>
      </p:sp>
      <p:graphicFrame>
        <p:nvGraphicFramePr>
          <p:cNvPr id="5" name="Content Placeholder 2">
            <a:extLst>
              <a:ext uri="{FF2B5EF4-FFF2-40B4-BE49-F238E27FC236}">
                <a16:creationId xmlns:a16="http://schemas.microsoft.com/office/drawing/2014/main" id="{982FB549-4B8D-982E-367B-4F650A057443}"/>
              </a:ext>
            </a:extLst>
          </p:cNvPr>
          <p:cNvGraphicFramePr>
            <a:graphicFrameLocks noGrp="1"/>
          </p:cNvGraphicFramePr>
          <p:nvPr>
            <p:ph idx="1"/>
            <p:extLst>
              <p:ext uri="{D42A27DB-BD31-4B8C-83A1-F6EECF244321}">
                <p14:modId xmlns:p14="http://schemas.microsoft.com/office/powerpoint/2010/main" val="1418218155"/>
              </p:ext>
            </p:extLst>
          </p:nvPr>
        </p:nvGraphicFramePr>
        <p:xfrm>
          <a:off x="419100" y="1447800"/>
          <a:ext cx="83058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10099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7262" y="1240076"/>
            <a:ext cx="2045860" cy="4584527"/>
          </a:xfrm>
        </p:spPr>
        <p:txBody>
          <a:bodyPr>
            <a:normAutofit/>
          </a:bodyPr>
          <a:lstStyle/>
          <a:p>
            <a:r>
              <a:rPr lang="en-US">
                <a:solidFill>
                  <a:srgbClr val="FFFFFF"/>
                </a:solidFill>
              </a:rPr>
              <a:t>Retakes</a:t>
            </a:r>
          </a:p>
        </p:txBody>
      </p:sp>
      <p:sp>
        <p:nvSpPr>
          <p:cNvPr id="23" name="Content Placeholder 2"/>
          <p:cNvSpPr>
            <a:spLocks noGrp="1"/>
          </p:cNvSpPr>
          <p:nvPr>
            <p:ph idx="1"/>
          </p:nvPr>
        </p:nvSpPr>
        <p:spPr>
          <a:xfrm>
            <a:off x="3200400" y="1240077"/>
            <a:ext cx="5791200" cy="4916465"/>
          </a:xfrm>
        </p:spPr>
        <p:txBody>
          <a:bodyPr anchor="t">
            <a:normAutofit fontScale="92500"/>
          </a:bodyPr>
          <a:lstStyle/>
          <a:p>
            <a:pPr marL="0" lvl="0" indent="0">
              <a:lnSpc>
                <a:spcPct val="110000"/>
              </a:lnSpc>
              <a:buNone/>
            </a:pPr>
            <a:r>
              <a:rPr lang="en-US" sz="1600" b="1" dirty="0"/>
              <a:t>Criteria for Summative Retake Eligibility</a:t>
            </a:r>
            <a:br>
              <a:rPr lang="en-US" sz="1000" b="1" dirty="0"/>
            </a:br>
            <a:endParaRPr lang="en-US" sz="1000" b="1" dirty="0"/>
          </a:p>
          <a:p>
            <a:pPr marL="0" indent="0">
              <a:lnSpc>
                <a:spcPct val="110000"/>
              </a:lnSpc>
              <a:buNone/>
            </a:pPr>
            <a:r>
              <a:rPr lang="en-US" sz="1500" dirty="0"/>
              <a:t>1.  All students earning a 79% or below are eligible for a retake.</a:t>
            </a:r>
          </a:p>
          <a:p>
            <a:pPr marL="0" indent="0">
              <a:lnSpc>
                <a:spcPct val="110000"/>
              </a:lnSpc>
              <a:buNone/>
            </a:pPr>
            <a:r>
              <a:rPr lang="en-US" sz="1500" dirty="0"/>
              <a:t>2.  Retakes can earn up to an 80%</a:t>
            </a:r>
          </a:p>
          <a:p>
            <a:pPr marL="0" indent="0">
              <a:lnSpc>
                <a:spcPct val="110000"/>
              </a:lnSpc>
              <a:buNone/>
            </a:pPr>
            <a:r>
              <a:rPr lang="en-US" sz="1500" dirty="0"/>
              <a:t>3.  The higher grade will be recorded in the gradebook.</a:t>
            </a:r>
          </a:p>
          <a:p>
            <a:pPr marL="0" indent="0">
              <a:lnSpc>
                <a:spcPct val="110000"/>
              </a:lnSpc>
              <a:buNone/>
            </a:pPr>
            <a:r>
              <a:rPr lang="en-US" sz="1500" dirty="0"/>
              <a:t>4.  The retake assessment will cover all the same standards but may not be the same format. </a:t>
            </a:r>
          </a:p>
          <a:p>
            <a:pPr marL="0" indent="0">
              <a:lnSpc>
                <a:spcPct val="110000"/>
              </a:lnSpc>
              <a:buNone/>
            </a:pPr>
            <a:r>
              <a:rPr lang="en-US" sz="1500" dirty="0"/>
              <a:t>5.  The retake process </a:t>
            </a:r>
            <a:r>
              <a:rPr lang="en-US" sz="1500" b="1" dirty="0"/>
              <a:t>MUST BE INITIATED BY THE STUDENT</a:t>
            </a:r>
            <a:r>
              <a:rPr lang="en-US" sz="1500" dirty="0"/>
              <a:t>.</a:t>
            </a:r>
          </a:p>
          <a:p>
            <a:pPr marL="0" indent="0">
              <a:lnSpc>
                <a:spcPct val="110000"/>
              </a:lnSpc>
              <a:buNone/>
            </a:pPr>
            <a:r>
              <a:rPr lang="en-US" sz="1500" dirty="0"/>
              <a:t>6.  A paper copy of the  Application for a Retake, test corrections and any subject specific forms should be completed by the student (with parent, if needed), signed by student and parent, and returned to the examining teacher no more than 2 school days after the test has been posted. </a:t>
            </a:r>
          </a:p>
          <a:p>
            <a:pPr marL="0" indent="0">
              <a:lnSpc>
                <a:spcPct val="110000"/>
              </a:lnSpc>
              <a:buNone/>
            </a:pPr>
            <a:r>
              <a:rPr lang="en-US" sz="1500" dirty="0"/>
              <a:t>7. Students may be required to participate in additional practice to qualify for a retake.</a:t>
            </a:r>
          </a:p>
          <a:p>
            <a:pPr marL="0" indent="0">
              <a:lnSpc>
                <a:spcPct val="110000"/>
              </a:lnSpc>
              <a:buNone/>
            </a:pPr>
            <a:r>
              <a:rPr lang="en-US" sz="1500" dirty="0"/>
              <a:t>8. Students are permitted to take a total of 3 retakes across all subjects per trimester. </a:t>
            </a:r>
          </a:p>
          <a:p>
            <a:pPr marL="457200" lvl="1" indent="0">
              <a:lnSpc>
                <a:spcPct val="110000"/>
              </a:lnSpc>
              <a:buNone/>
            </a:pPr>
            <a:endParaRPr lang="en-US" sz="1000" dirty="0"/>
          </a:p>
        </p:txBody>
      </p:sp>
    </p:spTree>
    <p:extLst>
      <p:ext uri="{BB962C8B-B14F-4D97-AF65-F5344CB8AC3E}">
        <p14:creationId xmlns:p14="http://schemas.microsoft.com/office/powerpoint/2010/main" val="2105592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1295400"/>
            <a:ext cx="7202456" cy="490881"/>
          </a:xfrm>
        </p:spPr>
        <p:txBody>
          <a:bodyPr>
            <a:normAutofit fontScale="90000"/>
          </a:bodyPr>
          <a:lstStyle/>
          <a:p>
            <a:r>
              <a:rPr lang="en-US"/>
              <a:t>Retakes: Limitations &amp; Deadlines</a:t>
            </a:r>
            <a:br>
              <a:rPr lang="en-US" b="1"/>
            </a:br>
            <a:endParaRPr lang="en-US"/>
          </a:p>
        </p:txBody>
      </p:sp>
      <p:sp>
        <p:nvSpPr>
          <p:cNvPr id="3" name="Content Placeholder 2"/>
          <p:cNvSpPr>
            <a:spLocks noGrp="1"/>
          </p:cNvSpPr>
          <p:nvPr>
            <p:ph idx="1"/>
          </p:nvPr>
        </p:nvSpPr>
        <p:spPr>
          <a:xfrm>
            <a:off x="1219200" y="1755801"/>
            <a:ext cx="6096000" cy="4333714"/>
          </a:xfrm>
        </p:spPr>
        <p:txBody>
          <a:bodyPr>
            <a:normAutofit fontScale="77500" lnSpcReduction="20000"/>
          </a:bodyPr>
          <a:lstStyle/>
          <a:p>
            <a:pPr marL="0" indent="0">
              <a:lnSpc>
                <a:spcPct val="110000"/>
              </a:lnSpc>
              <a:buNone/>
            </a:pPr>
            <a:endParaRPr lang="en-US" dirty="0"/>
          </a:p>
          <a:p>
            <a:pPr>
              <a:lnSpc>
                <a:spcPct val="110000"/>
              </a:lnSpc>
            </a:pPr>
            <a:r>
              <a:rPr lang="en-US" dirty="0"/>
              <a:t>All notes, assignments, and formative assessments must have been completed </a:t>
            </a:r>
            <a:r>
              <a:rPr lang="en-US" u="sng" dirty="0"/>
              <a:t>prior to the original summative assessment.</a:t>
            </a:r>
          </a:p>
          <a:p>
            <a:pPr>
              <a:lnSpc>
                <a:spcPct val="110000"/>
              </a:lnSpc>
            </a:pPr>
            <a:r>
              <a:rPr lang="en-US" dirty="0"/>
              <a:t> The retake for any summative in a unit must be completed before the date of the first summative of the following unit.</a:t>
            </a:r>
          </a:p>
          <a:p>
            <a:pPr>
              <a:lnSpc>
                <a:spcPct val="110000"/>
              </a:lnSpc>
            </a:pPr>
            <a:r>
              <a:rPr lang="en-US" dirty="0"/>
              <a:t>Semester/Trimester exams and summatives that are extended projects with ongoing feedback and clear completion deadlines do not qualify for retakes.</a:t>
            </a:r>
          </a:p>
          <a:p>
            <a:pPr>
              <a:lnSpc>
                <a:spcPct val="110000"/>
              </a:lnSpc>
            </a:pPr>
            <a:r>
              <a:rPr lang="en-US" dirty="0"/>
              <a:t>The student will forfeit the retake opportunity if either the scheduled retake date or a scheduled teacher required additional practice is missed, unless excused or rescheduled by the teacher. This will count against your trimester total.</a:t>
            </a:r>
          </a:p>
          <a:p>
            <a:pPr>
              <a:lnSpc>
                <a:spcPct val="110000"/>
              </a:lnSpc>
            </a:pPr>
            <a:r>
              <a:rPr lang="en-US" dirty="0"/>
              <a:t>Teachers reserve the right to deny a student from a retake before, during, or after the retake form is completed if the teacher can show due cause as to why there should not be a retake. This may include, but is not limited to, situations that involve academic dishonesty.</a:t>
            </a:r>
          </a:p>
          <a:p>
            <a:pPr>
              <a:lnSpc>
                <a:spcPct val="110000"/>
              </a:lnSpc>
            </a:pPr>
            <a:endParaRPr lang="en-US" sz="700" dirty="0"/>
          </a:p>
          <a:p>
            <a:pPr marL="457200" lvl="1" indent="0">
              <a:lnSpc>
                <a:spcPct val="110000"/>
              </a:lnSpc>
              <a:buNone/>
            </a:pPr>
            <a:endParaRPr lang="en-US" sz="700" dirty="0"/>
          </a:p>
        </p:txBody>
      </p:sp>
      <p:pic>
        <p:nvPicPr>
          <p:cNvPr id="7" name="Graphic 6" descr="Presentation with Checklist">
            <a:extLst>
              <a:ext uri="{FF2B5EF4-FFF2-40B4-BE49-F238E27FC236}">
                <a16:creationId xmlns:a16="http://schemas.microsoft.com/office/drawing/2014/main" id="{605091C9-B195-420A-FC55-8AA736FEE7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15200" y="2362200"/>
            <a:ext cx="1661740" cy="1661740"/>
          </a:xfrm>
          <a:prstGeom prst="rect">
            <a:avLst/>
          </a:prstGeom>
        </p:spPr>
      </p:pic>
    </p:spTree>
    <p:extLst>
      <p:ext uri="{BB962C8B-B14F-4D97-AF65-F5344CB8AC3E}">
        <p14:creationId xmlns:p14="http://schemas.microsoft.com/office/powerpoint/2010/main" val="18162013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4" name="Straight Connector 13">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847088"/>
            <a:ext cx="7205641"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76201" y="1240076"/>
            <a:ext cx="2970394" cy="4584527"/>
          </a:xfrm>
          <a:prstGeom prst="rect">
            <a:avLst/>
          </a:prstGeom>
        </p:spPr>
        <p:txBody>
          <a:bodyPr vert="horz" lIns="91440" tIns="45720" rIns="91440" bIns="45720" rtlCol="0" anchor="t">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l">
              <a:spcAft>
                <a:spcPts val="600"/>
              </a:spcAft>
            </a:pPr>
            <a:r>
              <a:rPr lang="en-US" sz="3200" b="0" i="0" kern="1200" cap="all">
                <a:solidFill>
                  <a:srgbClr val="FFFFFF"/>
                </a:solidFill>
                <a:effectLst/>
                <a:latin typeface="+mj-lt"/>
                <a:ea typeface="+mj-ea"/>
                <a:cs typeface="+mj-cs"/>
              </a:rPr>
              <a:t>Retakes: </a:t>
            </a:r>
            <a:r>
              <a:rPr lang="en-US" sz="2600" b="0" i="0" kern="1200" cap="all">
                <a:solidFill>
                  <a:srgbClr val="FFFFFF"/>
                </a:solidFill>
                <a:effectLst/>
                <a:latin typeface="+mj-lt"/>
                <a:ea typeface="+mj-ea"/>
                <a:cs typeface="+mj-cs"/>
              </a:rPr>
              <a:t>Administration</a:t>
            </a:r>
          </a:p>
        </p:txBody>
      </p:sp>
      <p:sp>
        <p:nvSpPr>
          <p:cNvPr id="3" name="TextBox 2"/>
          <p:cNvSpPr txBox="1"/>
          <p:nvPr/>
        </p:nvSpPr>
        <p:spPr>
          <a:xfrm>
            <a:off x="3122569" y="609600"/>
            <a:ext cx="5587091" cy="4916465"/>
          </a:xfrm>
          <a:prstGeom prst="rect">
            <a:avLst/>
          </a:prstGeom>
        </p:spPr>
        <p:txBody>
          <a:bodyPr vert="horz" lIns="91440" tIns="45720" rIns="91440" bIns="45720" rtlCol="0" anchor="t">
            <a:normAutofit/>
          </a:bodyPr>
          <a:lstStyle/>
          <a:p>
            <a:pPr indent="-228600" defTabSz="914400">
              <a:lnSpc>
                <a:spcPct val="110000"/>
              </a:lnSpc>
              <a:spcAft>
                <a:spcPts val="600"/>
              </a:spcAft>
              <a:buClr>
                <a:schemeClr val="accent1"/>
              </a:buClr>
              <a:buSzPct val="100000"/>
              <a:buFont typeface="Arial" panose="020B0604020202020204" pitchFamily="34" charset="0"/>
              <a:buChar char="•"/>
            </a:pPr>
            <a:r>
              <a:rPr lang="en-US" sz="1500"/>
              <a:t>Retakes are administered on the next Tuesday after the Application for Retake has been submitted.   </a:t>
            </a:r>
          </a:p>
          <a:p>
            <a:pPr indent="-228600" defTabSz="914400">
              <a:lnSpc>
                <a:spcPct val="110000"/>
              </a:lnSpc>
              <a:spcAft>
                <a:spcPts val="600"/>
              </a:spcAft>
              <a:buClr>
                <a:schemeClr val="accent1"/>
              </a:buClr>
              <a:buSzPct val="100000"/>
              <a:buFont typeface="Arial" panose="020B0604020202020204" pitchFamily="34" charset="0"/>
              <a:buChar char="•"/>
            </a:pPr>
            <a:endParaRPr lang="en-US" sz="1500"/>
          </a:p>
          <a:p>
            <a:pPr indent="-228600" defTabSz="914400">
              <a:lnSpc>
                <a:spcPct val="110000"/>
              </a:lnSpc>
              <a:spcAft>
                <a:spcPts val="600"/>
              </a:spcAft>
              <a:buClr>
                <a:schemeClr val="accent1"/>
              </a:buClr>
              <a:buSzPct val="100000"/>
              <a:buFont typeface="Arial" panose="020B0604020202020204" pitchFamily="34" charset="0"/>
              <a:buChar char="•"/>
            </a:pPr>
            <a:r>
              <a:rPr lang="en-US" sz="1500"/>
              <a:t>Retakes will be administered after school on Tuesday administered by teachers on a rotating basis. </a:t>
            </a:r>
          </a:p>
          <a:p>
            <a:pPr indent="-228600" defTabSz="914400">
              <a:lnSpc>
                <a:spcPct val="110000"/>
              </a:lnSpc>
              <a:spcAft>
                <a:spcPts val="600"/>
              </a:spcAft>
              <a:buClr>
                <a:schemeClr val="accent1"/>
              </a:buClr>
              <a:buSzPct val="100000"/>
              <a:buFont typeface="Arial" panose="020B0604020202020204" pitchFamily="34" charset="0"/>
              <a:buChar char="•"/>
            </a:pPr>
            <a:endParaRPr lang="en-US" sz="1500"/>
          </a:p>
          <a:p>
            <a:pPr indent="-228600" defTabSz="914400">
              <a:lnSpc>
                <a:spcPct val="110000"/>
              </a:lnSpc>
              <a:spcAft>
                <a:spcPts val="600"/>
              </a:spcAft>
              <a:buClr>
                <a:schemeClr val="accent1"/>
              </a:buClr>
              <a:buSzPct val="100000"/>
              <a:buFont typeface="Arial" panose="020B0604020202020204" pitchFamily="34" charset="0"/>
              <a:buChar char="•"/>
            </a:pPr>
            <a:r>
              <a:rPr lang="en-US" sz="1500"/>
              <a:t>Retakes will be held at the following times: </a:t>
            </a:r>
          </a:p>
          <a:p>
            <a:pPr lvl="1" indent="-228600" defTabSz="914400">
              <a:lnSpc>
                <a:spcPct val="110000"/>
              </a:lnSpc>
              <a:spcAft>
                <a:spcPts val="600"/>
              </a:spcAft>
              <a:buClr>
                <a:schemeClr val="accent1"/>
              </a:buClr>
              <a:buSzPct val="100000"/>
              <a:buFont typeface="Arial" panose="020B0604020202020204" pitchFamily="34" charset="0"/>
              <a:buChar char="•"/>
            </a:pPr>
            <a:r>
              <a:rPr lang="en-US" sz="1500"/>
              <a:t>Morning Session (MTC athletes only):</a:t>
            </a:r>
            <a:br>
              <a:rPr lang="en-US" sz="1500"/>
            </a:br>
            <a:r>
              <a:rPr lang="en-US" sz="1500"/>
              <a:t>7:00 – 7:45am in Ms. Whitaker’s classroom </a:t>
            </a:r>
          </a:p>
          <a:p>
            <a:pPr lvl="1" indent="-228600" defTabSz="914400">
              <a:lnSpc>
                <a:spcPct val="110000"/>
              </a:lnSpc>
              <a:spcAft>
                <a:spcPts val="600"/>
              </a:spcAft>
              <a:buClr>
                <a:schemeClr val="accent1"/>
              </a:buClr>
              <a:buSzPct val="100000"/>
              <a:buFont typeface="Arial" panose="020B0604020202020204" pitchFamily="34" charset="0"/>
              <a:buChar char="•"/>
            </a:pPr>
            <a:r>
              <a:rPr lang="en-US" sz="1500"/>
              <a:t>Afternoon Session (all other students):</a:t>
            </a:r>
            <a:br>
              <a:rPr lang="en-US" sz="1500"/>
            </a:br>
            <a:r>
              <a:rPr lang="en-US" sz="1500"/>
              <a:t>3:15 – 4:15pm in a designated classroom</a:t>
            </a:r>
          </a:p>
          <a:p>
            <a:pPr marL="228600" lvl="1" defTabSz="914400">
              <a:lnSpc>
                <a:spcPct val="110000"/>
              </a:lnSpc>
              <a:spcAft>
                <a:spcPts val="600"/>
              </a:spcAft>
              <a:buClr>
                <a:schemeClr val="accent1"/>
              </a:buClr>
              <a:buSzPct val="100000"/>
            </a:pPr>
            <a:endParaRPr lang="en-US" sz="1500"/>
          </a:p>
          <a:p>
            <a:pPr indent="-228600" defTabSz="914400">
              <a:lnSpc>
                <a:spcPct val="110000"/>
              </a:lnSpc>
              <a:spcAft>
                <a:spcPts val="600"/>
              </a:spcAft>
              <a:buClr>
                <a:schemeClr val="accent1"/>
              </a:buClr>
              <a:buSzPct val="100000"/>
              <a:buFont typeface="Arial" panose="020B0604020202020204" pitchFamily="34" charset="0"/>
              <a:buChar char="•"/>
            </a:pPr>
            <a:r>
              <a:rPr lang="en-US" sz="1500" b="1">
                <a:highlight>
                  <a:srgbClr val="FFFF00"/>
                </a:highlight>
              </a:rPr>
              <a:t>Students participating in MTC sports or after school clubs are required to complete retakes in the morning</a:t>
            </a:r>
          </a:p>
        </p:txBody>
      </p:sp>
    </p:spTree>
    <p:extLst>
      <p:ext uri="{BB962C8B-B14F-4D97-AF65-F5344CB8AC3E}">
        <p14:creationId xmlns:p14="http://schemas.microsoft.com/office/powerpoint/2010/main" val="2480117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609153" y="804519"/>
            <a:ext cx="2431365" cy="4431360"/>
          </a:xfrm>
        </p:spPr>
        <p:txBody>
          <a:bodyPr vert="horz" lIns="91440" tIns="45720" rIns="91440" bIns="45720" rtlCol="0" anchor="ctr">
            <a:normAutofit/>
          </a:bodyPr>
          <a:lstStyle/>
          <a:p>
            <a:pPr defTabSz="914400"/>
            <a:r>
              <a:rPr lang="en-US" b="0" i="0" kern="1200" cap="all">
                <a:solidFill>
                  <a:schemeClr val="tx1"/>
                </a:solidFill>
                <a:effectLst/>
                <a:latin typeface="+mj-lt"/>
                <a:ea typeface="+mj-ea"/>
                <a:cs typeface="+mj-cs"/>
              </a:rPr>
              <a:t>Behavior Policy</a:t>
            </a:r>
          </a:p>
        </p:txBody>
      </p:sp>
      <p:cxnSp>
        <p:nvCxnSpPr>
          <p:cNvPr id="29" name="Straight Connector 28">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8867"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352803" y="609600"/>
            <a:ext cx="5790970" cy="4876800"/>
          </a:xfrm>
          <a:prstGeom prst="rect">
            <a:avLst/>
          </a:prstGeom>
        </p:spPr>
        <p:txBody>
          <a:bodyPr vert="horz" lIns="91440" tIns="45720" rIns="91440" bIns="45720" rtlCol="0" anchor="ctr">
            <a:normAutofit/>
          </a:bodyPr>
          <a:lstStyle/>
          <a:p>
            <a:pPr indent="-228600" defTabSz="914400" fontAlgn="base">
              <a:lnSpc>
                <a:spcPct val="110000"/>
              </a:lnSpc>
              <a:spcAft>
                <a:spcPts val="600"/>
              </a:spcAft>
              <a:buClr>
                <a:schemeClr val="accent1"/>
              </a:buClr>
              <a:buSzPct val="100000"/>
              <a:buFont typeface="Arial" panose="020B0604020202020204" pitchFamily="34" charset="0"/>
              <a:buChar char="•"/>
            </a:pPr>
            <a:r>
              <a:rPr lang="en-US" sz="1400"/>
              <a:t>The Diocese recognizes that the cultivation of good behavioral and learning habits and behaviors support learning in the long run.  The following are the indicators of Respect and Responsibility: </a:t>
            </a:r>
          </a:p>
          <a:p>
            <a:pPr indent="-228600" defTabSz="914400">
              <a:lnSpc>
                <a:spcPct val="110000"/>
              </a:lnSpc>
              <a:spcAft>
                <a:spcPts val="600"/>
              </a:spcAft>
              <a:buClr>
                <a:schemeClr val="accent1"/>
              </a:buClr>
              <a:buSzPct val="100000"/>
              <a:buFont typeface="Arial" panose="020B0604020202020204" pitchFamily="34" charset="0"/>
              <a:buChar char="•"/>
            </a:pPr>
            <a:endParaRPr lang="en-US" sz="1100" i="1"/>
          </a:p>
          <a:p>
            <a:pPr defTabSz="914400">
              <a:lnSpc>
                <a:spcPct val="110000"/>
              </a:lnSpc>
              <a:spcAft>
                <a:spcPts val="600"/>
              </a:spcAft>
              <a:buClr>
                <a:schemeClr val="accent1"/>
              </a:buClr>
              <a:buSzPct val="100000"/>
            </a:pPr>
            <a:r>
              <a:rPr lang="en-US" b="1" i="1"/>
              <a:t>Respect</a:t>
            </a:r>
            <a:endParaRPr lang="en-US" b="1"/>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Demonstrates a good attitude </a:t>
            </a:r>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Is respectful to adults and peers in speech and action</a:t>
            </a:r>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Maintains positive peer relationships</a:t>
            </a:r>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Respectful of personal, peer, and school property</a:t>
            </a:r>
          </a:p>
          <a:p>
            <a:pPr indent="-228600" defTabSz="914400">
              <a:lnSpc>
                <a:spcPct val="110000"/>
              </a:lnSpc>
              <a:spcAft>
                <a:spcPts val="600"/>
              </a:spcAft>
              <a:buClr>
                <a:schemeClr val="accent1"/>
              </a:buClr>
              <a:buSzPct val="100000"/>
              <a:buFont typeface="Arial" panose="020B0604020202020204" pitchFamily="34" charset="0"/>
              <a:buChar char="•"/>
            </a:pPr>
            <a:r>
              <a:rPr lang="en-US" sz="1100" i="1"/>
              <a:t> </a:t>
            </a:r>
            <a:endParaRPr lang="en-US" sz="1100"/>
          </a:p>
          <a:p>
            <a:pPr defTabSz="914400">
              <a:lnSpc>
                <a:spcPct val="110000"/>
              </a:lnSpc>
              <a:spcAft>
                <a:spcPts val="600"/>
              </a:spcAft>
              <a:buClr>
                <a:schemeClr val="accent1"/>
              </a:buClr>
              <a:buSzPct val="100000"/>
            </a:pPr>
            <a:r>
              <a:rPr lang="en-US" b="1" i="1"/>
              <a:t>Responsibility</a:t>
            </a:r>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Exhibits self-control</a:t>
            </a:r>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Follows directions and does not need constant reminders</a:t>
            </a:r>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Socializes only at appropriate times</a:t>
            </a:r>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Takes ownership for behavior</a:t>
            </a:r>
          </a:p>
        </p:txBody>
      </p:sp>
      <p:pic>
        <p:nvPicPr>
          <p:cNvPr id="31" name="Picture 30">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spTree>
    <p:extLst>
      <p:ext uri="{BB962C8B-B14F-4D97-AF65-F5344CB8AC3E}">
        <p14:creationId xmlns:p14="http://schemas.microsoft.com/office/powerpoint/2010/main" val="93651464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E8DF929C-EC8A-C8AB-5B2F-1B12BD573E2C}"/>
              </a:ext>
            </a:extLst>
          </p:cNvPr>
          <p:cNvSpPr>
            <a:spLocks noGrp="1"/>
          </p:cNvSpPr>
          <p:nvPr>
            <p:ph type="title"/>
          </p:nvPr>
        </p:nvSpPr>
        <p:spPr/>
        <p:txBody>
          <a:bodyPr/>
          <a:lstStyle/>
          <a:p>
            <a:r>
              <a:rPr lang="en-US"/>
              <a:t>Conduct Expectations</a:t>
            </a:r>
          </a:p>
        </p:txBody>
      </p:sp>
      <p:sp>
        <p:nvSpPr>
          <p:cNvPr id="20" name="Text Placeholder 19">
            <a:extLst>
              <a:ext uri="{FF2B5EF4-FFF2-40B4-BE49-F238E27FC236}">
                <a16:creationId xmlns:a16="http://schemas.microsoft.com/office/drawing/2014/main" id="{A8A189A6-D102-5C25-8A49-CDBD9652BC7F}"/>
              </a:ext>
            </a:extLst>
          </p:cNvPr>
          <p:cNvSpPr>
            <a:spLocks noGrp="1"/>
          </p:cNvSpPr>
          <p:nvPr>
            <p:ph type="body" idx="1"/>
          </p:nvPr>
        </p:nvSpPr>
        <p:spPr>
          <a:xfrm>
            <a:off x="381083" y="1320877"/>
            <a:ext cx="2474232" cy="576262"/>
          </a:xfrm>
        </p:spPr>
        <p:txBody>
          <a:bodyPr/>
          <a:lstStyle/>
          <a:p>
            <a:r>
              <a:rPr lang="en-US"/>
              <a:t>1 demerit</a:t>
            </a:r>
          </a:p>
        </p:txBody>
      </p:sp>
      <p:sp>
        <p:nvSpPr>
          <p:cNvPr id="23" name="Text Placeholder 22">
            <a:extLst>
              <a:ext uri="{FF2B5EF4-FFF2-40B4-BE49-F238E27FC236}">
                <a16:creationId xmlns:a16="http://schemas.microsoft.com/office/drawing/2014/main" id="{06C13D52-C320-8A3B-152B-528A6AB4E2C2}"/>
              </a:ext>
            </a:extLst>
          </p:cNvPr>
          <p:cNvSpPr>
            <a:spLocks noGrp="1"/>
          </p:cNvSpPr>
          <p:nvPr>
            <p:ph type="body" sz="half" idx="15"/>
          </p:nvPr>
        </p:nvSpPr>
        <p:spPr>
          <a:xfrm>
            <a:off x="516797" y="2356334"/>
            <a:ext cx="2642766" cy="3019957"/>
          </a:xfrm>
        </p:spPr>
        <p:txBody>
          <a:bodyPr>
            <a:normAutofit fontScale="70000" lnSpcReduction="20000"/>
          </a:bodyPr>
          <a:lstStyle/>
          <a:p>
            <a:pPr marL="285750" indent="-285750" algn="l">
              <a:buFont typeface="Arial" panose="020B0604020202020204" pitchFamily="34" charset="0"/>
              <a:buChar char="•"/>
            </a:pPr>
            <a:r>
              <a:rPr lang="en-US" sz="2000"/>
              <a:t>Lack of self-control</a:t>
            </a:r>
          </a:p>
          <a:p>
            <a:pPr marL="285750" indent="-285750" algn="l">
              <a:buFont typeface="Arial" panose="020B0604020202020204" pitchFamily="34" charset="0"/>
              <a:buChar char="•"/>
            </a:pPr>
            <a:r>
              <a:rPr lang="en-US" sz="2000"/>
              <a:t>Tardy to class</a:t>
            </a:r>
          </a:p>
          <a:p>
            <a:pPr marL="285750" indent="-285750" algn="l">
              <a:buFont typeface="Arial" panose="020B0604020202020204" pitchFamily="34" charset="0"/>
              <a:buChar char="•"/>
            </a:pPr>
            <a:r>
              <a:rPr lang="en-US" sz="2000"/>
              <a:t>Excessive talking classroom/hall</a:t>
            </a:r>
          </a:p>
          <a:p>
            <a:pPr marL="285750" indent="-285750" algn="l">
              <a:buFont typeface="Arial" panose="020B0604020202020204" pitchFamily="34" charset="0"/>
              <a:buChar char="•"/>
            </a:pPr>
            <a:r>
              <a:rPr lang="en-US" sz="2000"/>
              <a:t>Dress code violation</a:t>
            </a:r>
          </a:p>
          <a:p>
            <a:pPr marL="285750" indent="-285750" algn="l">
              <a:buFont typeface="Arial" panose="020B0604020202020204" pitchFamily="34" charset="0"/>
              <a:buChar char="•"/>
            </a:pPr>
            <a:r>
              <a:rPr lang="en-US" sz="2000"/>
              <a:t>Chewing gum/eating in class</a:t>
            </a:r>
          </a:p>
          <a:p>
            <a:pPr marL="285750" indent="-285750" algn="l">
              <a:buFont typeface="Arial" panose="020B0604020202020204" pitchFamily="34" charset="0"/>
              <a:buChar char="•"/>
            </a:pPr>
            <a:r>
              <a:rPr lang="en-US" sz="2000"/>
              <a:t>Not following directions</a:t>
            </a:r>
          </a:p>
          <a:p>
            <a:pPr marL="285750" indent="-285750" algn="l">
              <a:buFont typeface="Arial" panose="020B0604020202020204" pitchFamily="34" charset="0"/>
              <a:buChar char="•"/>
            </a:pPr>
            <a:r>
              <a:rPr lang="en-US" sz="2000"/>
              <a:t>Out of seat w/out permission</a:t>
            </a:r>
          </a:p>
          <a:p>
            <a:endParaRPr lang="en-US"/>
          </a:p>
        </p:txBody>
      </p:sp>
      <p:sp>
        <p:nvSpPr>
          <p:cNvPr id="21" name="Text Placeholder 20">
            <a:extLst>
              <a:ext uri="{FF2B5EF4-FFF2-40B4-BE49-F238E27FC236}">
                <a16:creationId xmlns:a16="http://schemas.microsoft.com/office/drawing/2014/main" id="{B7D0F2DA-A851-779C-682E-BD9C5EA8504C}"/>
              </a:ext>
            </a:extLst>
          </p:cNvPr>
          <p:cNvSpPr>
            <a:spLocks noGrp="1"/>
          </p:cNvSpPr>
          <p:nvPr>
            <p:ph type="body" sz="quarter" idx="3"/>
          </p:nvPr>
        </p:nvSpPr>
        <p:spPr>
          <a:xfrm>
            <a:off x="3159563" y="1412147"/>
            <a:ext cx="2468641" cy="576262"/>
          </a:xfrm>
        </p:spPr>
        <p:txBody>
          <a:bodyPr/>
          <a:lstStyle/>
          <a:p>
            <a:r>
              <a:rPr lang="en-US"/>
              <a:t>3 demerits</a:t>
            </a:r>
          </a:p>
        </p:txBody>
      </p:sp>
      <p:sp>
        <p:nvSpPr>
          <p:cNvPr id="24" name="Text Placeholder 23">
            <a:extLst>
              <a:ext uri="{FF2B5EF4-FFF2-40B4-BE49-F238E27FC236}">
                <a16:creationId xmlns:a16="http://schemas.microsoft.com/office/drawing/2014/main" id="{C84A9B25-B45F-5DE1-6A34-AC7FE9D323BA}"/>
              </a:ext>
            </a:extLst>
          </p:cNvPr>
          <p:cNvSpPr>
            <a:spLocks noGrp="1"/>
          </p:cNvSpPr>
          <p:nvPr>
            <p:ph type="body" sz="half" idx="16"/>
          </p:nvPr>
        </p:nvSpPr>
        <p:spPr>
          <a:xfrm>
            <a:off x="3279283" y="2353165"/>
            <a:ext cx="2686557" cy="1547257"/>
          </a:xfrm>
        </p:spPr>
        <p:txBody>
          <a:bodyPr/>
          <a:lstStyle/>
          <a:p>
            <a:pPr marL="285750" indent="-285750" algn="l">
              <a:buFont typeface="Arial" panose="020B0604020202020204" pitchFamily="34" charset="0"/>
              <a:buChar char="•"/>
            </a:pPr>
            <a:r>
              <a:rPr lang="en-US" sz="1400"/>
              <a:t>Inappropriate use of technology</a:t>
            </a:r>
          </a:p>
          <a:p>
            <a:pPr marL="285750" indent="-285750" algn="l">
              <a:buFont typeface="Arial" panose="020B0604020202020204" pitchFamily="34" charset="0"/>
              <a:buChar char="•"/>
            </a:pPr>
            <a:r>
              <a:rPr lang="en-US" sz="1400"/>
              <a:t>Sent out of class for behavior</a:t>
            </a:r>
          </a:p>
          <a:p>
            <a:pPr marL="285750" indent="-285750" algn="l">
              <a:buFont typeface="Arial" panose="020B0604020202020204" pitchFamily="34" charset="0"/>
              <a:buChar char="•"/>
            </a:pPr>
            <a:r>
              <a:rPr lang="en-US" sz="1400"/>
              <a:t>Disrupting learning of others</a:t>
            </a:r>
            <a:endParaRPr lang="en-US"/>
          </a:p>
          <a:p>
            <a:endParaRPr lang="en-US"/>
          </a:p>
        </p:txBody>
      </p:sp>
      <p:sp>
        <p:nvSpPr>
          <p:cNvPr id="22" name="Text Placeholder 21">
            <a:extLst>
              <a:ext uri="{FF2B5EF4-FFF2-40B4-BE49-F238E27FC236}">
                <a16:creationId xmlns:a16="http://schemas.microsoft.com/office/drawing/2014/main" id="{42D8B8CA-BE83-28B8-5FBF-94850D68930E}"/>
              </a:ext>
            </a:extLst>
          </p:cNvPr>
          <p:cNvSpPr>
            <a:spLocks noGrp="1"/>
          </p:cNvSpPr>
          <p:nvPr>
            <p:ph type="body" sz="quarter" idx="13"/>
          </p:nvPr>
        </p:nvSpPr>
        <p:spPr>
          <a:xfrm>
            <a:off x="5898585" y="1617696"/>
            <a:ext cx="3011626" cy="738638"/>
          </a:xfrm>
        </p:spPr>
        <p:txBody>
          <a:bodyPr/>
          <a:lstStyle/>
          <a:p>
            <a:r>
              <a:rPr lang="en-US"/>
              <a:t>6 demerits</a:t>
            </a:r>
          </a:p>
          <a:p>
            <a:r>
              <a:rPr lang="en-US"/>
              <a:t>Automatic Detention</a:t>
            </a:r>
          </a:p>
        </p:txBody>
      </p:sp>
      <p:sp>
        <p:nvSpPr>
          <p:cNvPr id="25" name="Text Placeholder 24">
            <a:extLst>
              <a:ext uri="{FF2B5EF4-FFF2-40B4-BE49-F238E27FC236}">
                <a16:creationId xmlns:a16="http://schemas.microsoft.com/office/drawing/2014/main" id="{3E8ABFA1-97B5-6E92-C61F-15961C00B8F1}"/>
              </a:ext>
            </a:extLst>
          </p:cNvPr>
          <p:cNvSpPr>
            <a:spLocks noGrp="1"/>
          </p:cNvSpPr>
          <p:nvPr>
            <p:ph type="body" sz="half" idx="17"/>
          </p:nvPr>
        </p:nvSpPr>
        <p:spPr>
          <a:xfrm>
            <a:off x="6078518" y="2353165"/>
            <a:ext cx="2831693" cy="1916739"/>
          </a:xfrm>
        </p:spPr>
        <p:txBody>
          <a:bodyPr/>
          <a:lstStyle/>
          <a:p>
            <a:pPr marL="285750" indent="-285750" algn="l">
              <a:buFont typeface="Arial" panose="020B0604020202020204" pitchFamily="34" charset="0"/>
              <a:buChar char="•"/>
            </a:pPr>
            <a:r>
              <a:rPr lang="en-US" sz="1400"/>
              <a:t>Disrespect to property/person</a:t>
            </a:r>
          </a:p>
          <a:p>
            <a:pPr marL="285750" indent="-285750" algn="l">
              <a:buFont typeface="Arial" panose="020B0604020202020204" pitchFamily="34" charset="0"/>
              <a:buChar char="•"/>
            </a:pPr>
            <a:r>
              <a:rPr lang="en-US" sz="1400"/>
              <a:t>Dishonesty/cheating/copying assignments</a:t>
            </a:r>
          </a:p>
          <a:p>
            <a:pPr marL="285750" indent="-285750" algn="l">
              <a:buFont typeface="Arial" panose="020B0604020202020204" pitchFamily="34" charset="0"/>
              <a:buChar char="•"/>
            </a:pPr>
            <a:r>
              <a:rPr lang="en-US" sz="1400"/>
              <a:t>Conduct that is un-Christian or contrary to the character of a Catholic School</a:t>
            </a:r>
          </a:p>
          <a:p>
            <a:pPr algn="l"/>
            <a:endParaRPr lang="en-US"/>
          </a:p>
        </p:txBody>
      </p:sp>
    </p:spTree>
    <p:extLst>
      <p:ext uri="{BB962C8B-B14F-4D97-AF65-F5344CB8AC3E}">
        <p14:creationId xmlns:p14="http://schemas.microsoft.com/office/powerpoint/2010/main" val="9675870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295400"/>
            <a:ext cx="7627983" cy="1293028"/>
          </a:xfrm>
        </p:spPr>
        <p:txBody>
          <a:bodyPr/>
          <a:lstStyle/>
          <a:p>
            <a:r>
              <a:rPr lang="en-US"/>
              <a:t>common violations</a:t>
            </a:r>
          </a:p>
        </p:txBody>
      </p:sp>
      <p:sp>
        <p:nvSpPr>
          <p:cNvPr id="3" name="Content Placeholder 2"/>
          <p:cNvSpPr>
            <a:spLocks noGrp="1"/>
          </p:cNvSpPr>
          <p:nvPr>
            <p:ph idx="1"/>
          </p:nvPr>
        </p:nvSpPr>
        <p:spPr>
          <a:xfrm>
            <a:off x="1295400" y="1941914"/>
            <a:ext cx="4343400" cy="3657600"/>
          </a:xfrm>
        </p:spPr>
        <p:txBody>
          <a:bodyPr>
            <a:normAutofit fontScale="62500" lnSpcReduction="20000"/>
          </a:bodyPr>
          <a:lstStyle/>
          <a:p>
            <a:pPr marL="0" indent="0">
              <a:buNone/>
            </a:pPr>
            <a:r>
              <a:rPr lang="en-US" sz="2600" b="1"/>
              <a:t>Dress Code (1 Demerit)</a:t>
            </a:r>
          </a:p>
          <a:p>
            <a:r>
              <a:rPr lang="en-US" sz="2200"/>
              <a:t>Hair length---too long</a:t>
            </a:r>
          </a:p>
          <a:p>
            <a:r>
              <a:rPr lang="en-US" sz="2200"/>
              <a:t>No belt</a:t>
            </a:r>
          </a:p>
          <a:p>
            <a:r>
              <a:rPr lang="en-US" sz="2200"/>
              <a:t>Skirt length is shorter than 2 inches from mid-knee</a:t>
            </a:r>
          </a:p>
          <a:p>
            <a:r>
              <a:rPr lang="en-US" sz="2200"/>
              <a:t>White socks with logos and/or non-white socks</a:t>
            </a:r>
          </a:p>
          <a:p>
            <a:r>
              <a:rPr lang="en-US" sz="2200"/>
              <a:t>Uniform fits inappropriately</a:t>
            </a:r>
          </a:p>
          <a:p>
            <a:r>
              <a:rPr lang="en-US" sz="2200"/>
              <a:t>Non-school outerwear</a:t>
            </a:r>
          </a:p>
          <a:p>
            <a:r>
              <a:rPr lang="en-US" sz="2200"/>
              <a:t>Nail polish, fake nails, or make up</a:t>
            </a:r>
          </a:p>
          <a:p>
            <a:r>
              <a:rPr lang="en-US" sz="2200"/>
              <a:t>Smart watches</a:t>
            </a:r>
          </a:p>
          <a:p>
            <a:r>
              <a:rPr lang="en-US" sz="2200"/>
              <a:t>Jewelry---Please see handbook </a:t>
            </a:r>
          </a:p>
          <a:p>
            <a:pPr marL="0" indent="0">
              <a:buNone/>
            </a:pPr>
            <a:endParaRPr lang="en-US"/>
          </a:p>
          <a:p>
            <a:pPr marL="0" indent="0">
              <a:buNone/>
            </a:pPr>
            <a:endParaRPr lang="en-US"/>
          </a:p>
          <a:p>
            <a:endParaRPr lang="en-US"/>
          </a:p>
          <a:p>
            <a:endParaRPr lang="en-US"/>
          </a:p>
          <a:p>
            <a:pPr marL="0" indent="0">
              <a:buNone/>
            </a:pPr>
            <a:endParaRPr lang="en-US"/>
          </a:p>
        </p:txBody>
      </p:sp>
      <p:sp>
        <p:nvSpPr>
          <p:cNvPr id="4" name="TextBox 3"/>
          <p:cNvSpPr txBox="1"/>
          <p:nvPr/>
        </p:nvSpPr>
        <p:spPr>
          <a:xfrm>
            <a:off x="5337992" y="1941914"/>
            <a:ext cx="3886200" cy="1754326"/>
          </a:xfrm>
          <a:prstGeom prst="rect">
            <a:avLst/>
          </a:prstGeom>
          <a:noFill/>
        </p:spPr>
        <p:txBody>
          <a:bodyPr wrap="square" rtlCol="0">
            <a:spAutoFit/>
          </a:bodyPr>
          <a:lstStyle/>
          <a:p>
            <a:r>
              <a:rPr lang="en-US" b="1"/>
              <a:t>Inappropriate Use of Technology (3 Demerits)</a:t>
            </a:r>
          </a:p>
          <a:p>
            <a:pPr marL="342900" indent="-342900">
              <a:buFont typeface="Arial" panose="020B0604020202020204" pitchFamily="34" charset="0"/>
              <a:buChar char="•"/>
            </a:pPr>
            <a:r>
              <a:rPr lang="en-US"/>
              <a:t>Anything you doing on your device without permission from the teacher.</a:t>
            </a:r>
          </a:p>
          <a:p>
            <a:endParaRPr lang="en-US"/>
          </a:p>
        </p:txBody>
      </p:sp>
    </p:spTree>
    <p:extLst>
      <p:ext uri="{BB962C8B-B14F-4D97-AF65-F5344CB8AC3E}">
        <p14:creationId xmlns:p14="http://schemas.microsoft.com/office/powerpoint/2010/main" val="1082722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additive="base">
                                        <p:cTn id="67" dur="500" fill="hold"/>
                                        <p:tgtEl>
                                          <p:spTgt spid="4"/>
                                        </p:tgtEl>
                                        <p:attrNameLst>
                                          <p:attrName>ppt_x</p:attrName>
                                        </p:attrNameLst>
                                      </p:cBhvr>
                                      <p:tavLst>
                                        <p:tav tm="0">
                                          <p:val>
                                            <p:strVal val="0-#ppt_w/2"/>
                                          </p:val>
                                        </p:tav>
                                        <p:tav tm="100000">
                                          <p:val>
                                            <p:strVal val="#ppt_x"/>
                                          </p:val>
                                        </p:tav>
                                      </p:tavLst>
                                    </p:anim>
                                    <p:anim calcmode="lin" valueType="num">
                                      <p:cBhvr additive="base">
                                        <p:cTn id="6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5" name="Straight Connector 14">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56012FD-74A8-4C91-B318-435CF2B719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847088"/>
            <a:ext cx="7205641"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9" name="Rectangle 18">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847088"/>
            <a:ext cx="313302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C7963156-C2E9-A8B1-C2EF-67E6C65E8AB5}"/>
              </a:ext>
            </a:extLst>
          </p:cNvPr>
          <p:cNvSpPr>
            <a:spLocks noGrp="1"/>
          </p:cNvSpPr>
          <p:nvPr>
            <p:ph type="title"/>
          </p:nvPr>
        </p:nvSpPr>
        <p:spPr>
          <a:xfrm>
            <a:off x="1088685" y="804520"/>
            <a:ext cx="3132383" cy="1049235"/>
          </a:xfrm>
        </p:spPr>
        <p:txBody>
          <a:bodyPr vert="horz" lIns="91440" tIns="45720" rIns="91440" bIns="45720" rtlCol="0" anchor="t">
            <a:normAutofit/>
          </a:bodyPr>
          <a:lstStyle/>
          <a:p>
            <a:pPr defTabSz="914400"/>
            <a:r>
              <a:rPr lang="en-US"/>
              <a:t>Conduct Expectations </a:t>
            </a:r>
          </a:p>
        </p:txBody>
      </p:sp>
      <p:sp>
        <p:nvSpPr>
          <p:cNvPr id="23" name="Rectangle 22">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 name="Content Placeholder 4">
            <a:extLst>
              <a:ext uri="{FF2B5EF4-FFF2-40B4-BE49-F238E27FC236}">
                <a16:creationId xmlns:a16="http://schemas.microsoft.com/office/drawing/2014/main" id="{F656910F-53F8-9478-3E18-AE1C3526C728}"/>
              </a:ext>
            </a:extLst>
          </p:cNvPr>
          <p:cNvSpPr txBox="1">
            <a:spLocks noGrp="1"/>
          </p:cNvSpPr>
          <p:nvPr>
            <p:ph sz="half" idx="1"/>
          </p:nvPr>
        </p:nvSpPr>
        <p:spPr>
          <a:xfrm>
            <a:off x="1088685" y="2015732"/>
            <a:ext cx="3129159" cy="3450613"/>
          </a:xfrm>
          <a:prstGeom prst="rect">
            <a:avLst/>
          </a:prstGeom>
        </p:spPr>
        <p:txBody>
          <a:bodyPr vert="horz" lIns="91440" tIns="45720" rIns="91440" bIns="45720" rtlCol="0" anchor="t">
            <a:normAutofit/>
          </a:bodyPr>
          <a:lstStyle/>
          <a:p>
            <a:pPr defTabSz="914400"/>
            <a:r>
              <a:rPr lang="en-US"/>
              <a:t>Violation= 1 Demerit</a:t>
            </a:r>
          </a:p>
          <a:p>
            <a:pPr defTabSz="914400"/>
            <a:r>
              <a:rPr lang="en-US"/>
              <a:t>6 Demerits= 1 Detention</a:t>
            </a:r>
          </a:p>
          <a:p>
            <a:pPr defTabSz="914400"/>
            <a:r>
              <a:rPr lang="en-US"/>
              <a:t>1 In School Suspension = 10 Demerits</a:t>
            </a:r>
          </a:p>
          <a:p>
            <a:pPr defTabSz="914400"/>
            <a:r>
              <a:rPr lang="en-US"/>
              <a:t>1 Out of School Suspension = 15 Demerits</a:t>
            </a:r>
          </a:p>
        </p:txBody>
      </p:sp>
      <p:pic>
        <p:nvPicPr>
          <p:cNvPr id="6" name="Content Placeholder 5">
            <a:extLst>
              <a:ext uri="{FF2B5EF4-FFF2-40B4-BE49-F238E27FC236}">
                <a16:creationId xmlns:a16="http://schemas.microsoft.com/office/drawing/2014/main" id="{1AD40912-5AC2-0A66-4A53-1A611A6F4B2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l="20" r="20"/>
          <a:stretch/>
        </p:blipFill>
        <p:spPr>
          <a:xfrm>
            <a:off x="4709387" y="516041"/>
            <a:ext cx="4055235" cy="5251861"/>
          </a:xfrm>
          <a:prstGeom prst="rect">
            <a:avLst/>
          </a:prstGeom>
        </p:spPr>
      </p:pic>
      <p:pic>
        <p:nvPicPr>
          <p:cNvPr id="25" name="Picture 24">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7" name="Straight Connector 26">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759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8" name="Straight Connector 17">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2" name="Rectangle 21">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42859" y="2991092"/>
            <a:ext cx="3132288" cy="676729"/>
          </a:xfrm>
        </p:spPr>
        <p:txBody>
          <a:bodyPr vert="horz" lIns="91440" tIns="45720" rIns="91440" bIns="0" rtlCol="0" anchor="b">
            <a:normAutofit fontScale="90000"/>
          </a:bodyPr>
          <a:lstStyle/>
          <a:p>
            <a:pPr defTabSz="914400"/>
            <a:r>
              <a:rPr lang="en-US" sz="2600"/>
              <a:t>Behavior Policy: </a:t>
            </a:r>
            <a:r>
              <a:rPr lang="en-US" sz="2200"/>
              <a:t>Reporting Rubric</a:t>
            </a:r>
            <a:br>
              <a:rPr lang="en-US" sz="2600"/>
            </a:br>
            <a:endParaRPr lang="en-US" sz="2000"/>
          </a:p>
        </p:txBody>
      </p:sp>
      <p:cxnSp>
        <p:nvCxnSpPr>
          <p:cNvPr id="26" name="Straight Connector 25">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9462" y="3528543"/>
            <a:ext cx="31286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8" name="Picture 27">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30" name="Straight Connector 29">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04800" y="1371600"/>
            <a:ext cx="8686800" cy="369332"/>
          </a:xfrm>
          <a:prstGeom prst="rect">
            <a:avLst/>
          </a:prstGeom>
        </p:spPr>
        <p:txBody>
          <a:bodyPr wrap="square">
            <a:spAutoFit/>
          </a:bodyPr>
          <a:lstStyle/>
          <a:p>
            <a:pPr algn="just" fontAlgn="base">
              <a:buClr>
                <a:srgbClr val="000000"/>
              </a:buClr>
              <a:buSzPts val="1100"/>
            </a:pPr>
            <a:endParaRPr lang="en-US"/>
          </a:p>
        </p:txBody>
      </p:sp>
      <p:graphicFrame>
        <p:nvGraphicFramePr>
          <p:cNvPr id="9" name="Table 8"/>
          <p:cNvGraphicFramePr>
            <a:graphicFrameLocks noGrp="1"/>
          </p:cNvGraphicFramePr>
          <p:nvPr>
            <p:extLst>
              <p:ext uri="{D42A27DB-BD31-4B8C-83A1-F6EECF244321}">
                <p14:modId xmlns:p14="http://schemas.microsoft.com/office/powerpoint/2010/main" val="3122697559"/>
              </p:ext>
            </p:extLst>
          </p:nvPr>
        </p:nvGraphicFramePr>
        <p:xfrm>
          <a:off x="4570808" y="1278460"/>
          <a:ext cx="4385510" cy="4081743"/>
        </p:xfrm>
        <a:graphic>
          <a:graphicData uri="http://schemas.openxmlformats.org/drawingml/2006/table">
            <a:tbl>
              <a:tblPr firstRow="1" bandRow="1">
                <a:tableStyleId>{5C22544A-7EE6-4342-B048-85BDC9FD1C3A}</a:tableStyleId>
              </a:tblPr>
              <a:tblGrid>
                <a:gridCol w="1369569">
                  <a:extLst>
                    <a:ext uri="{9D8B030D-6E8A-4147-A177-3AD203B41FA5}">
                      <a16:colId xmlns:a16="http://schemas.microsoft.com/office/drawing/2014/main" val="547414699"/>
                    </a:ext>
                  </a:extLst>
                </a:gridCol>
                <a:gridCol w="1559453">
                  <a:extLst>
                    <a:ext uri="{9D8B030D-6E8A-4147-A177-3AD203B41FA5}">
                      <a16:colId xmlns:a16="http://schemas.microsoft.com/office/drawing/2014/main" val="1578438866"/>
                    </a:ext>
                  </a:extLst>
                </a:gridCol>
                <a:gridCol w="1456488">
                  <a:extLst>
                    <a:ext uri="{9D8B030D-6E8A-4147-A177-3AD203B41FA5}">
                      <a16:colId xmlns:a16="http://schemas.microsoft.com/office/drawing/2014/main" val="1058500994"/>
                    </a:ext>
                  </a:extLst>
                </a:gridCol>
              </a:tblGrid>
              <a:tr h="646963">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Calibri" panose="020F0502020204030204" pitchFamily="34" charset="0"/>
                        </a:rPr>
                        <a:t>Conduct Grade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Calibri" panose="020F0502020204030204" pitchFamily="34" charset="0"/>
                        </a:rPr>
                        <a:t>Respect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Calibri" panose="020F0502020204030204" pitchFamily="34" charset="0"/>
                        </a:rPr>
                        <a:t>Responsibility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extLst>
                  <a:ext uri="{0D108BD9-81ED-4DB2-BD59-A6C34878D82A}">
                    <a16:rowId xmlns:a16="http://schemas.microsoft.com/office/drawing/2014/main" val="2643978813"/>
                  </a:ext>
                </a:extLst>
              </a:tr>
              <a:tr h="858695">
                <a:tc>
                  <a:txBody>
                    <a:bodyPr/>
                    <a:lstStyle/>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Exceeds</a:t>
                      </a:r>
                      <a:r>
                        <a:rPr lang="en-US" sz="1000">
                          <a:effectLst/>
                          <a:latin typeface="Calibri" panose="020F0502020204030204" pitchFamily="34" charset="0"/>
                          <a:ea typeface="Calibri" panose="020F0502020204030204" pitchFamily="34"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0 - 2 demerits in</a:t>
                      </a:r>
                      <a:r>
                        <a:rPr lang="en-US" sz="1000" baseline="0">
                          <a:effectLst/>
                          <a:latin typeface="Calibri" panose="020F0502020204030204" pitchFamily="34" charset="0"/>
                          <a:ea typeface="Calibri" panose="020F0502020204030204" pitchFamily="34" charset="0"/>
                          <a:cs typeface="Calibri" panose="020F0502020204030204" pitchFamily="34" charset="0"/>
                        </a:rPr>
                        <a:t> a</a:t>
                      </a:r>
                      <a:r>
                        <a:rPr lang="en-US" sz="1000">
                          <a:effectLst/>
                          <a:latin typeface="Calibri" panose="020F0502020204030204" pitchFamily="34" charset="0"/>
                          <a:ea typeface="Calibri" panose="020F0502020204030204" pitchFamily="34" charset="0"/>
                          <a:cs typeface="Calibri" panose="020F0502020204030204" pitchFamily="34" charset="0"/>
                        </a:rPr>
                        <a:t> trimester.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Consistently respectful, kind and cooperative.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Consistently follows school/classroom rules and directions.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extLst>
                  <a:ext uri="{0D108BD9-81ED-4DB2-BD59-A6C34878D82A}">
                    <a16:rowId xmlns:a16="http://schemas.microsoft.com/office/drawing/2014/main" val="1649800389"/>
                  </a:ext>
                </a:extLst>
              </a:tr>
              <a:tr h="858695">
                <a:tc>
                  <a:txBody>
                    <a:bodyPr/>
                    <a:lstStyle/>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Meets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3 - 7 demerits in a trimester.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Frequently respectful, kind and cooperative.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Frequently follows school/classroom rules and directions.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extLst>
                  <a:ext uri="{0D108BD9-81ED-4DB2-BD59-A6C34878D82A}">
                    <a16:rowId xmlns:a16="http://schemas.microsoft.com/office/drawing/2014/main" val="230901100"/>
                  </a:ext>
                </a:extLst>
              </a:tr>
              <a:tr h="858695">
                <a:tc>
                  <a:txBody>
                    <a:bodyPr/>
                    <a:lstStyle/>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Developing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8 - 13 demerits in a trimester.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Occasionally respectful, kind and cooperative.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Occasionally follows school/classroom rules and directions.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extLst>
                  <a:ext uri="{0D108BD9-81ED-4DB2-BD59-A6C34878D82A}">
                    <a16:rowId xmlns:a16="http://schemas.microsoft.com/office/drawing/2014/main" val="892036720"/>
                  </a:ext>
                </a:extLst>
              </a:tr>
              <a:tr h="858695">
                <a:tc>
                  <a:txBody>
                    <a:bodyPr/>
                    <a:lstStyle/>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Rarely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14+ demerits</a:t>
                      </a:r>
                      <a:r>
                        <a:rPr lang="en-US" sz="1000" baseline="0">
                          <a:effectLst/>
                          <a:latin typeface="Calibri" panose="020F0502020204030204" pitchFamily="34" charset="0"/>
                          <a:ea typeface="Calibri" panose="020F0502020204030204" pitchFamily="34" charset="0"/>
                          <a:cs typeface="Calibri" panose="020F0502020204030204" pitchFamily="34" charset="0"/>
                        </a:rPr>
                        <a:t> in a trimester.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Rarely respectful, kind and cooperative.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Rarely follows school/classroom rules and directions.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extLst>
                  <a:ext uri="{0D108BD9-81ED-4DB2-BD59-A6C34878D82A}">
                    <a16:rowId xmlns:a16="http://schemas.microsoft.com/office/drawing/2014/main" val="2956861324"/>
                  </a:ext>
                </a:extLst>
              </a:tr>
            </a:tbl>
          </a:graphicData>
        </a:graphic>
      </p:graphicFrame>
    </p:spTree>
    <p:extLst>
      <p:ext uri="{BB962C8B-B14F-4D97-AF65-F5344CB8AC3E}">
        <p14:creationId xmlns:p14="http://schemas.microsoft.com/office/powerpoint/2010/main" val="36567647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216D9FD-860F-4F5C-8D9B-CE7002071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61988" y="977028"/>
            <a:ext cx="2500057" cy="5237503"/>
          </a:xfrm>
        </p:spPr>
        <p:txBody>
          <a:bodyPr anchor="ctr">
            <a:normAutofit/>
          </a:bodyPr>
          <a:lstStyle/>
          <a:p>
            <a:r>
              <a:rPr lang="en-US"/>
              <a:t>Field trip eligibility &amp; incentives</a:t>
            </a:r>
          </a:p>
        </p:txBody>
      </p:sp>
      <p:sp>
        <p:nvSpPr>
          <p:cNvPr id="10" name="Rectangle 9">
            <a:extLst>
              <a:ext uri="{FF2B5EF4-FFF2-40B4-BE49-F238E27FC236}">
                <a16:creationId xmlns:a16="http://schemas.microsoft.com/office/drawing/2014/main" id="{8D074069-7026-466C-B495-20FB9578CF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494" y="0"/>
            <a:ext cx="5653506" cy="6858000"/>
          </a:xfrm>
          <a:prstGeom prst="rect">
            <a:avLst/>
          </a:prstGeom>
          <a:solidFill>
            <a:schemeClr val="tx2"/>
          </a:solidFill>
          <a:ln w="6350">
            <a:noFill/>
          </a:ln>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1685D80-4D5A-471F-9215-651424F475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340" y="0"/>
            <a:ext cx="123444" cy="6858000"/>
          </a:xfrm>
          <a:prstGeom prst="rect">
            <a:avLst/>
          </a:prstGeom>
          <a:solidFill>
            <a:schemeClr val="accent2"/>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342982" y="685800"/>
            <a:ext cx="4071592" cy="5237503"/>
          </a:xfrm>
        </p:spPr>
        <p:txBody>
          <a:bodyPr anchor="ctr">
            <a:normAutofit/>
          </a:bodyPr>
          <a:lstStyle/>
          <a:p>
            <a:r>
              <a:rPr lang="en-US">
                <a:solidFill>
                  <a:schemeClr val="bg1"/>
                </a:solidFill>
              </a:rPr>
              <a:t>Students who earn a 3 or above in conduct (0 to 7 demerits) are eligible to attend field trips scheduled for the current trimester.</a:t>
            </a:r>
          </a:p>
        </p:txBody>
      </p:sp>
    </p:spTree>
    <p:extLst>
      <p:ext uri="{BB962C8B-B14F-4D97-AF65-F5344CB8AC3E}">
        <p14:creationId xmlns:p14="http://schemas.microsoft.com/office/powerpoint/2010/main" val="202396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609153" y="804519"/>
            <a:ext cx="2431365" cy="4431360"/>
          </a:xfrm>
        </p:spPr>
        <p:txBody>
          <a:bodyPr anchor="ctr">
            <a:normAutofit/>
          </a:bodyPr>
          <a:lstStyle/>
          <a:p>
            <a:r>
              <a:rPr lang="en-US"/>
              <a:t>WHAT’S New</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8867"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478397" y="804520"/>
            <a:ext cx="4576919" cy="4431359"/>
          </a:xfrm>
        </p:spPr>
        <p:txBody>
          <a:bodyPr anchor="ctr">
            <a:normAutofit/>
          </a:bodyPr>
          <a:lstStyle/>
          <a:p>
            <a:r>
              <a:rPr lang="en-US"/>
              <a:t>Students will resume dressing out for PE; therefore, they will come to school in school uniform and change into their PE uniform. </a:t>
            </a:r>
          </a:p>
          <a:p>
            <a:pPr lvl="1"/>
            <a:r>
              <a:rPr lang="en-US"/>
              <a:t>NO STUDENT MAY CALL IN THE EVENT THEY FORGET THEIR PE UNIFORM.</a:t>
            </a:r>
          </a:p>
          <a:p>
            <a:pPr marL="0" indent="0">
              <a:buNone/>
            </a:pPr>
            <a:endParaRPr lang="en-US"/>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spTree>
    <p:extLst>
      <p:ext uri="{BB962C8B-B14F-4D97-AF65-F5344CB8AC3E}">
        <p14:creationId xmlns:p14="http://schemas.microsoft.com/office/powerpoint/2010/main" val="509687851"/>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6060" y="1221572"/>
            <a:ext cx="6377940" cy="1293028"/>
          </a:xfrm>
        </p:spPr>
        <p:txBody>
          <a:bodyPr/>
          <a:lstStyle/>
          <a:p>
            <a:r>
              <a:rPr lang="en-US"/>
              <a:t>Communication</a:t>
            </a:r>
          </a:p>
        </p:txBody>
      </p:sp>
      <p:graphicFrame>
        <p:nvGraphicFramePr>
          <p:cNvPr id="11" name="Content Placeholder 2">
            <a:extLst>
              <a:ext uri="{FF2B5EF4-FFF2-40B4-BE49-F238E27FC236}">
                <a16:creationId xmlns:a16="http://schemas.microsoft.com/office/drawing/2014/main" id="{D7BAC093-6214-4DDD-97EF-D2CB357F1572}"/>
              </a:ext>
            </a:extLst>
          </p:cNvPr>
          <p:cNvGraphicFramePr>
            <a:graphicFrameLocks noGrp="1"/>
          </p:cNvGraphicFramePr>
          <p:nvPr>
            <p:ph idx="1"/>
            <p:extLst>
              <p:ext uri="{D42A27DB-BD31-4B8C-83A1-F6EECF244321}">
                <p14:modId xmlns:p14="http://schemas.microsoft.com/office/powerpoint/2010/main" val="2894649514"/>
              </p:ext>
            </p:extLst>
          </p:nvPr>
        </p:nvGraphicFramePr>
        <p:xfrm>
          <a:off x="489857" y="1750228"/>
          <a:ext cx="8244840" cy="4117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6108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8684" y="804519"/>
            <a:ext cx="7202456" cy="1049235"/>
          </a:xfrm>
        </p:spPr>
        <p:txBody>
          <a:bodyPr>
            <a:normAutofit/>
          </a:bodyPr>
          <a:lstStyle/>
          <a:p>
            <a:r>
              <a:rPr lang="en-US" b="1"/>
              <a:t>National Junior Honor Society (NJHS)</a:t>
            </a:r>
          </a:p>
        </p:txBody>
      </p:sp>
      <p:sp>
        <p:nvSpPr>
          <p:cNvPr id="3" name="Content Placeholder 2"/>
          <p:cNvSpPr>
            <a:spLocks noGrp="1"/>
          </p:cNvSpPr>
          <p:nvPr>
            <p:ph idx="1"/>
          </p:nvPr>
        </p:nvSpPr>
        <p:spPr>
          <a:xfrm>
            <a:off x="1088684" y="2015732"/>
            <a:ext cx="7750516" cy="3623068"/>
          </a:xfrm>
        </p:spPr>
        <p:txBody>
          <a:bodyPr>
            <a:normAutofit fontScale="85000" lnSpcReduction="20000"/>
          </a:bodyPr>
          <a:lstStyle/>
          <a:p>
            <a:pPr marL="0" indent="0">
              <a:lnSpc>
                <a:spcPct val="110000"/>
              </a:lnSpc>
              <a:buNone/>
            </a:pPr>
            <a:r>
              <a:rPr lang="en-US" sz="1800" b="1">
                <a:cs typeface="Arial" panose="020B0604020202020204" pitchFamily="34" charset="0"/>
              </a:rPr>
              <a:t>Eligibility Requirements</a:t>
            </a:r>
            <a:endParaRPr lang="en-US" sz="1800">
              <a:cs typeface="Arial" panose="020B0604020202020204" pitchFamily="34" charset="0"/>
            </a:endParaRPr>
          </a:p>
          <a:p>
            <a:pPr lvl="0">
              <a:lnSpc>
                <a:spcPct val="110000"/>
              </a:lnSpc>
            </a:pPr>
            <a:r>
              <a:rPr lang="en-US" sz="1600">
                <a:cs typeface="Arial" panose="020B0604020202020204" pitchFamily="34" charset="0"/>
              </a:rPr>
              <a:t>Be enrolled in 7</a:t>
            </a:r>
            <a:r>
              <a:rPr lang="en-US" sz="1600" baseline="30000">
                <a:cs typeface="Arial" panose="020B0604020202020204" pitchFamily="34" charset="0"/>
              </a:rPr>
              <a:t>th</a:t>
            </a:r>
            <a:r>
              <a:rPr lang="en-US" sz="1600">
                <a:cs typeface="Arial" panose="020B0604020202020204" pitchFamily="34" charset="0"/>
              </a:rPr>
              <a:t> or 8</a:t>
            </a:r>
            <a:r>
              <a:rPr lang="en-US" sz="1600" baseline="30000">
                <a:cs typeface="Arial" panose="020B0604020202020204" pitchFamily="34" charset="0"/>
              </a:rPr>
              <a:t>th</a:t>
            </a:r>
            <a:r>
              <a:rPr lang="en-US" sz="1600">
                <a:cs typeface="Arial" panose="020B0604020202020204" pitchFamily="34" charset="0"/>
              </a:rPr>
              <a:t> grade.</a:t>
            </a:r>
          </a:p>
          <a:p>
            <a:pPr lvl="0">
              <a:lnSpc>
                <a:spcPct val="110000"/>
              </a:lnSpc>
            </a:pPr>
            <a:r>
              <a:rPr lang="en-US" sz="1600">
                <a:cs typeface="Arial" panose="020B0604020202020204" pitchFamily="34" charset="0"/>
              </a:rPr>
              <a:t>Minimum of all A’s and one B during the first two trimesters of current school year. </a:t>
            </a:r>
          </a:p>
          <a:p>
            <a:pPr lvl="0">
              <a:lnSpc>
                <a:spcPct val="110000"/>
              </a:lnSpc>
            </a:pPr>
            <a:r>
              <a:rPr lang="en-US" sz="1600">
                <a:cs typeface="Arial" panose="020B0604020202020204" pitchFamily="34" charset="0"/>
              </a:rPr>
              <a:t>Minimum of all 3’s in Conduct and Approaches to Learning during the first two trimesters of current school year. </a:t>
            </a:r>
          </a:p>
          <a:p>
            <a:pPr marL="0" indent="0">
              <a:lnSpc>
                <a:spcPct val="110000"/>
              </a:lnSpc>
              <a:buNone/>
            </a:pPr>
            <a:endParaRPr lang="en-US" sz="1100">
              <a:cs typeface="Arial" panose="020B0604020202020204" pitchFamily="34" charset="0"/>
            </a:endParaRPr>
          </a:p>
          <a:p>
            <a:pPr marL="0" indent="0">
              <a:lnSpc>
                <a:spcPct val="110000"/>
              </a:lnSpc>
              <a:buNone/>
            </a:pPr>
            <a:r>
              <a:rPr lang="en-US" sz="1800" b="1">
                <a:cs typeface="Arial" panose="020B0604020202020204" pitchFamily="34" charset="0"/>
              </a:rPr>
              <a:t>Application Process</a:t>
            </a:r>
            <a:endParaRPr lang="en-US" sz="1800">
              <a:cs typeface="Arial" panose="020B0604020202020204" pitchFamily="34" charset="0"/>
            </a:endParaRPr>
          </a:p>
          <a:p>
            <a:pPr lvl="0">
              <a:lnSpc>
                <a:spcPct val="110000"/>
              </a:lnSpc>
            </a:pPr>
            <a:r>
              <a:rPr lang="en-US" sz="1700">
                <a:cs typeface="Arial" panose="020B0604020202020204" pitchFamily="34" charset="0"/>
              </a:rPr>
              <a:t>Each candidate will write an essay explaining how he/she demonstrates the qualities of service, leadership, citizenship, and character in addition to completing an application form.</a:t>
            </a:r>
          </a:p>
          <a:p>
            <a:pPr lvl="0">
              <a:lnSpc>
                <a:spcPct val="110000"/>
              </a:lnSpc>
            </a:pPr>
            <a:r>
              <a:rPr lang="en-US" sz="1700">
                <a:cs typeface="Arial" panose="020B0604020202020204" pitchFamily="34" charset="0"/>
              </a:rPr>
              <a:t>The faculty advisory committee will utilize the following rubric to evaluate each candidate based on academic records, information provided in the essay and completed application form, as well as their knowledge of the student. The advisory committee will then vote on each candidate. Candidate’s receiving 70 % of the votes will be inducted. </a:t>
            </a:r>
          </a:p>
          <a:p>
            <a:pPr>
              <a:lnSpc>
                <a:spcPct val="110000"/>
              </a:lnSpc>
            </a:pPr>
            <a:endParaRPr lang="en-US" sz="1100"/>
          </a:p>
        </p:txBody>
      </p:sp>
    </p:spTree>
    <p:extLst>
      <p:ext uri="{BB962C8B-B14F-4D97-AF65-F5344CB8AC3E}">
        <p14:creationId xmlns:p14="http://schemas.microsoft.com/office/powerpoint/2010/main" val="3329761679"/>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3" name="Straight Connector 12">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2FA7AD0A-1871-4DF8-9235-F49D0513B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B04CFB-FAE5-47DD-9B3E-4E9BA7A89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494475" y="1474969"/>
            <a:ext cx="2374896" cy="1868760"/>
          </a:xfrm>
        </p:spPr>
        <p:txBody>
          <a:bodyPr vert="horz" lIns="91440" tIns="45720" rIns="91440" bIns="0" rtlCol="0" anchor="b">
            <a:normAutofit/>
          </a:bodyPr>
          <a:lstStyle/>
          <a:p>
            <a:pPr defTabSz="914400"/>
            <a:r>
              <a:rPr lang="en-US" sz="2200"/>
              <a:t>National Junior Honor Society: APPLICATION RUBRIC</a:t>
            </a:r>
          </a:p>
        </p:txBody>
      </p:sp>
      <p:cxnSp>
        <p:nvCxnSpPr>
          <p:cNvPr id="21" name="Straight Connector 20">
            <a:extLst>
              <a:ext uri="{FF2B5EF4-FFF2-40B4-BE49-F238E27FC236}">
                <a16:creationId xmlns:a16="http://schemas.microsoft.com/office/drawing/2014/main" id="{EE68D41B-9286-479F-9AB7-678C8E348D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4475" y="3528543"/>
            <a:ext cx="2117940"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3" name="Group 22">
            <a:extLst>
              <a:ext uri="{FF2B5EF4-FFF2-40B4-BE49-F238E27FC236}">
                <a16:creationId xmlns:a16="http://schemas.microsoft.com/office/drawing/2014/main" id="{E8ACF89C-CFC3-4D68-B3C4-2BEFB7BBE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84541" y="482171"/>
            <a:ext cx="5670087" cy="5149101"/>
            <a:chOff x="3979389" y="482171"/>
            <a:chExt cx="7560115" cy="5149101"/>
          </a:xfrm>
        </p:grpSpPr>
        <p:sp>
          <p:nvSpPr>
            <p:cNvPr id="24" name="Rectangle 23">
              <a:extLst>
                <a:ext uri="{FF2B5EF4-FFF2-40B4-BE49-F238E27FC236}">
                  <a16:creationId xmlns:a16="http://schemas.microsoft.com/office/drawing/2014/main" id="{3B770B7D-3C5C-4682-8DF0-20783592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6893E11-7EC1-4EB6-A2A8-0B693F8FE5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622F7FD7-8884-4FD5-95AB-0B5C6033A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1615" y="977965"/>
            <a:ext cx="4961686"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4"/>
          <a:srcRect l="29869" t="30435" r="31296" b="14008"/>
          <a:stretch/>
        </p:blipFill>
        <p:spPr>
          <a:xfrm>
            <a:off x="3463780" y="1229303"/>
            <a:ext cx="4712189" cy="3640255"/>
          </a:xfrm>
          <a:prstGeom prst="rect">
            <a:avLst/>
          </a:prstGeom>
        </p:spPr>
      </p:pic>
      <p:pic>
        <p:nvPicPr>
          <p:cNvPr id="29" name="Picture 28">
            <a:extLst>
              <a:ext uri="{FF2B5EF4-FFF2-40B4-BE49-F238E27FC236}">
                <a16:creationId xmlns:a16="http://schemas.microsoft.com/office/drawing/2014/main" id="{16EFE474-4FE0-4E8F-8F09-5ED2C9E76A8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31" name="Straight Connector 30">
            <a:extLst>
              <a:ext uri="{FF2B5EF4-FFF2-40B4-BE49-F238E27FC236}">
                <a16:creationId xmlns:a16="http://schemas.microsoft.com/office/drawing/2014/main" id="{CF8B8C81-54DC-4AF5-B682-3A2C70A6B5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507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271" name="Rectangle 11270">
            <a:extLst>
              <a:ext uri="{FF2B5EF4-FFF2-40B4-BE49-F238E27FC236}">
                <a16:creationId xmlns:a16="http://schemas.microsoft.com/office/drawing/2014/main" id="{021A4066-B261-49FE-952E-A0FE3EE75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273" name="Straight Connector 11272">
            <a:extLst>
              <a:ext uri="{FF2B5EF4-FFF2-40B4-BE49-F238E27FC236}">
                <a16:creationId xmlns:a16="http://schemas.microsoft.com/office/drawing/2014/main" id="{381B4579-E2EA-4BD7-94FF-0A0BEE135C6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847088"/>
            <a:ext cx="264816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1275" name="Rectangle 11274">
            <a:extLst>
              <a:ext uri="{FF2B5EF4-FFF2-40B4-BE49-F238E27FC236}">
                <a16:creationId xmlns:a16="http://schemas.microsoft.com/office/drawing/2014/main" id="{81958111-BC13-4D45-AB27-0C2C83F9BA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Content Placeholder 2"/>
          <p:cNvSpPr>
            <a:spLocks noGrp="1"/>
          </p:cNvSpPr>
          <p:nvPr>
            <p:ph idx="1"/>
          </p:nvPr>
        </p:nvSpPr>
        <p:spPr>
          <a:xfrm>
            <a:off x="713448" y="2015733"/>
            <a:ext cx="3387380" cy="2099068"/>
          </a:xfrm>
        </p:spPr>
        <p:txBody>
          <a:bodyPr>
            <a:normAutofit/>
          </a:bodyPr>
          <a:lstStyle/>
          <a:p>
            <a:pPr marL="0" indent="0">
              <a:buNone/>
            </a:pPr>
            <a:endParaRPr lang="en-US"/>
          </a:p>
          <a:p>
            <a:pPr marL="0" indent="0" algn="ctr">
              <a:buNone/>
            </a:pPr>
            <a:r>
              <a:rPr lang="en-US" sz="2500"/>
              <a:t>We look forward to a successful and rewarding year! </a:t>
            </a:r>
          </a:p>
          <a:p>
            <a:pPr marL="0" indent="0">
              <a:buNone/>
            </a:pPr>
            <a:endParaRPr lang="en-US"/>
          </a:p>
          <a:p>
            <a:pPr marL="0" indent="0">
              <a:buNone/>
            </a:pPr>
            <a:endParaRPr lang="en-US"/>
          </a:p>
        </p:txBody>
      </p:sp>
      <p:grpSp>
        <p:nvGrpSpPr>
          <p:cNvPr id="11277" name="Group 11276">
            <a:extLst>
              <a:ext uri="{FF2B5EF4-FFF2-40B4-BE49-F238E27FC236}">
                <a16:creationId xmlns:a16="http://schemas.microsoft.com/office/drawing/2014/main" id="{82188758-E18A-4CE5-9D03-F4BF5D887C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098" y="482171"/>
            <a:ext cx="4568843" cy="5149101"/>
            <a:chOff x="5446003" y="583365"/>
            <a:chExt cx="6091790" cy="5181928"/>
          </a:xfrm>
        </p:grpSpPr>
        <p:sp>
          <p:nvSpPr>
            <p:cNvPr id="11278" name="Rectangle 11277">
              <a:extLst>
                <a:ext uri="{FF2B5EF4-FFF2-40B4-BE49-F238E27FC236}">
                  <a16:creationId xmlns:a16="http://schemas.microsoft.com/office/drawing/2014/main" id="{821513DD-C15F-4381-AEA6-ED9E5E218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79" name="Rectangle 11278">
              <a:extLst>
                <a:ext uri="{FF2B5EF4-FFF2-40B4-BE49-F238E27FC236}">
                  <a16:creationId xmlns:a16="http://schemas.microsoft.com/office/drawing/2014/main" id="{CED2DE01-7F43-4858-85FC-27022DA78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1266" name="Picture 2" descr="Image result for parent memes back to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l="15277" r="13825"/>
          <a:stretch/>
        </p:blipFill>
        <p:spPr bwMode="auto">
          <a:xfrm>
            <a:off x="4572000" y="1116345"/>
            <a:ext cx="3614607" cy="3589734"/>
          </a:xfrm>
          <a:prstGeom prst="rect">
            <a:avLst/>
          </a:prstGeom>
          <a:noFill/>
          <a:extLst>
            <a:ext uri="{909E8E84-426E-40DD-AFC4-6F175D3DCCD1}">
              <a14:hiddenFill xmlns:a14="http://schemas.microsoft.com/office/drawing/2010/main">
                <a:solidFill>
                  <a:srgbClr val="FFFFFF"/>
                </a:solidFill>
              </a14:hiddenFill>
            </a:ext>
          </a:extLst>
        </p:spPr>
      </p:pic>
      <p:pic>
        <p:nvPicPr>
          <p:cNvPr id="11281" name="Picture 11280">
            <a:extLst>
              <a:ext uri="{FF2B5EF4-FFF2-40B4-BE49-F238E27FC236}">
                <a16:creationId xmlns:a16="http://schemas.microsoft.com/office/drawing/2014/main" id="{D42F4933-2ECF-4EE5-BCE4-F19E3CA609F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1283" name="Straight Connector 11282">
            <a:extLst>
              <a:ext uri="{FF2B5EF4-FFF2-40B4-BE49-F238E27FC236}">
                <a16:creationId xmlns:a16="http://schemas.microsoft.com/office/drawing/2014/main" id="{C6FAC23C-014D-4AC5-AD1B-36F7D0E7EF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322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4FB12-EC6E-D81F-AE9A-ECBB52B9057F}"/>
              </a:ext>
            </a:extLst>
          </p:cNvPr>
          <p:cNvSpPr>
            <a:spLocks noGrp="1"/>
          </p:cNvSpPr>
          <p:nvPr>
            <p:ph type="title"/>
          </p:nvPr>
        </p:nvSpPr>
        <p:spPr>
          <a:xfrm>
            <a:off x="1752600" y="762000"/>
            <a:ext cx="7086599" cy="1303867"/>
          </a:xfrm>
        </p:spPr>
        <p:txBody>
          <a:bodyPr>
            <a:normAutofit fontScale="90000"/>
          </a:bodyPr>
          <a:lstStyle/>
          <a:p>
            <a:pPr algn="l"/>
            <a:r>
              <a:rPr lang="en-US" sz="3500"/>
              <a:t>Middle school expectations:</a:t>
            </a:r>
            <a:br>
              <a:rPr lang="en-US" sz="3500"/>
            </a:br>
            <a:r>
              <a:rPr lang="en-US" sz="2200"/>
              <a:t>*Writing in planner daily</a:t>
            </a:r>
            <a:br>
              <a:rPr lang="en-US" sz="2200"/>
            </a:br>
            <a:r>
              <a:rPr lang="en-US" sz="2200"/>
              <a:t>*Be prepared for each class</a:t>
            </a:r>
            <a:br>
              <a:rPr lang="en-US" sz="2200"/>
            </a:br>
            <a:r>
              <a:rPr lang="en-US" sz="2200"/>
              <a:t>*Self-advocate </a:t>
            </a:r>
          </a:p>
        </p:txBody>
      </p:sp>
      <p:sp>
        <p:nvSpPr>
          <p:cNvPr id="3" name="Text Placeholder 2">
            <a:extLst>
              <a:ext uri="{FF2B5EF4-FFF2-40B4-BE49-F238E27FC236}">
                <a16:creationId xmlns:a16="http://schemas.microsoft.com/office/drawing/2014/main" id="{86089D23-3266-0E26-E647-2CB7BD4CD5A2}"/>
              </a:ext>
            </a:extLst>
          </p:cNvPr>
          <p:cNvSpPr>
            <a:spLocks noGrp="1"/>
          </p:cNvSpPr>
          <p:nvPr>
            <p:ph type="body" idx="1"/>
          </p:nvPr>
        </p:nvSpPr>
        <p:spPr>
          <a:xfrm>
            <a:off x="660534" y="2160166"/>
            <a:ext cx="2474232" cy="576262"/>
          </a:xfrm>
        </p:spPr>
        <p:txBody>
          <a:bodyPr/>
          <a:lstStyle/>
          <a:p>
            <a:r>
              <a:rPr lang="en-US"/>
              <a:t>6</a:t>
            </a:r>
            <a:r>
              <a:rPr lang="en-US" baseline="30000"/>
              <a:t>th</a:t>
            </a:r>
            <a:r>
              <a:rPr lang="en-US"/>
              <a:t> Grade</a:t>
            </a:r>
          </a:p>
        </p:txBody>
      </p:sp>
      <p:sp>
        <p:nvSpPr>
          <p:cNvPr id="4" name="Text Placeholder 3">
            <a:extLst>
              <a:ext uri="{FF2B5EF4-FFF2-40B4-BE49-F238E27FC236}">
                <a16:creationId xmlns:a16="http://schemas.microsoft.com/office/drawing/2014/main" id="{4FE9D542-3594-EFF4-61F5-03B0C947751D}"/>
              </a:ext>
            </a:extLst>
          </p:cNvPr>
          <p:cNvSpPr>
            <a:spLocks noGrp="1"/>
          </p:cNvSpPr>
          <p:nvPr>
            <p:ph type="body" sz="half" idx="15"/>
          </p:nvPr>
        </p:nvSpPr>
        <p:spPr>
          <a:xfrm>
            <a:off x="381002" y="2736921"/>
            <a:ext cx="2773680" cy="3359079"/>
          </a:xfrm>
        </p:spPr>
        <p:txBody>
          <a:bodyPr>
            <a:normAutofit fontScale="92500" lnSpcReduction="20000"/>
          </a:bodyPr>
          <a:lstStyle/>
          <a:p>
            <a:pPr algn="l"/>
            <a:r>
              <a:rPr lang="en-US">
                <a:solidFill>
                  <a:schemeClr val="tx1"/>
                </a:solidFill>
              </a:rPr>
              <a:t>Trimester 1</a:t>
            </a:r>
          </a:p>
          <a:p>
            <a:pPr marL="742950" lvl="1" indent="-285750">
              <a:buFont typeface="Arial" panose="020B0604020202020204" pitchFamily="34" charset="0"/>
              <a:buChar char="•"/>
            </a:pPr>
            <a:r>
              <a:rPr lang="en-US"/>
              <a:t>Write homework in planner for each class</a:t>
            </a:r>
          </a:p>
          <a:p>
            <a:pPr marL="742950" lvl="1" indent="-285750">
              <a:buFont typeface="Arial" panose="020B0604020202020204" pitchFamily="34" charset="0"/>
              <a:buChar char="•"/>
            </a:pPr>
            <a:r>
              <a:rPr lang="en-US"/>
              <a:t>Learn to access and navigate Educator Pages</a:t>
            </a:r>
          </a:p>
          <a:p>
            <a:pPr marL="742950" lvl="1" indent="-285750">
              <a:buFont typeface="Arial" panose="020B0604020202020204" pitchFamily="34" charset="0"/>
              <a:buChar char="•"/>
            </a:pPr>
            <a:r>
              <a:rPr lang="en-US">
                <a:solidFill>
                  <a:schemeClr val="tx1"/>
                </a:solidFill>
              </a:rPr>
              <a:t>Learn and practice One Note and to compose an email to a teacher</a:t>
            </a:r>
          </a:p>
          <a:p>
            <a:pPr marL="742950" lvl="1" indent="-285750">
              <a:buFont typeface="Arial" panose="020B0604020202020204" pitchFamily="34" charset="0"/>
              <a:buChar char="•"/>
            </a:pPr>
            <a:r>
              <a:rPr lang="en-US">
                <a:solidFill>
                  <a:schemeClr val="tx1"/>
                </a:solidFill>
              </a:rPr>
              <a:t>Check their personal email at least twice a day</a:t>
            </a:r>
          </a:p>
          <a:p>
            <a:pPr algn="l"/>
            <a:r>
              <a:rPr lang="en-US"/>
              <a:t>Trimester 2 &amp; 3</a:t>
            </a:r>
          </a:p>
          <a:p>
            <a:pPr marL="742950" lvl="1" indent="-285750">
              <a:buFont typeface="Arial" panose="020B0604020202020204" pitchFamily="34" charset="0"/>
              <a:buChar char="•"/>
            </a:pPr>
            <a:r>
              <a:rPr lang="en-US">
                <a:solidFill>
                  <a:schemeClr val="tx1"/>
                </a:solidFill>
              </a:rPr>
              <a:t>Use One Note proficiently</a:t>
            </a:r>
          </a:p>
          <a:p>
            <a:pPr marL="742950" lvl="1" indent="-285750">
              <a:buFont typeface="Arial" panose="020B0604020202020204" pitchFamily="34" charset="0"/>
              <a:buChar char="•"/>
            </a:pPr>
            <a:r>
              <a:rPr lang="en-US">
                <a:solidFill>
                  <a:schemeClr val="tx1"/>
                </a:solidFill>
              </a:rPr>
              <a:t>Write an email to a teacher</a:t>
            </a:r>
          </a:p>
          <a:p>
            <a:pPr marL="742950" lvl="1" indent="-285750">
              <a:buFont typeface="Arial" panose="020B0604020202020204" pitchFamily="34" charset="0"/>
              <a:buChar char="•"/>
            </a:pPr>
            <a:r>
              <a:rPr lang="en-US">
                <a:solidFill>
                  <a:schemeClr val="tx1"/>
                </a:solidFill>
              </a:rPr>
              <a:t>Approach teachers for any absent or missing work</a:t>
            </a:r>
          </a:p>
          <a:p>
            <a:pPr marL="742950" lvl="1" indent="-285750">
              <a:buFont typeface="Arial" panose="020B0604020202020204" pitchFamily="34" charset="0"/>
              <a:buChar char="•"/>
            </a:pPr>
            <a:endParaRPr lang="en-US"/>
          </a:p>
          <a:p>
            <a:pPr marL="742950" lvl="1" indent="-285750">
              <a:buFont typeface="Arial" panose="020B0604020202020204" pitchFamily="34" charset="0"/>
              <a:buChar char="•"/>
            </a:pPr>
            <a:endParaRPr lang="en-US"/>
          </a:p>
        </p:txBody>
      </p:sp>
      <p:sp>
        <p:nvSpPr>
          <p:cNvPr id="5" name="Text Placeholder 4">
            <a:extLst>
              <a:ext uri="{FF2B5EF4-FFF2-40B4-BE49-F238E27FC236}">
                <a16:creationId xmlns:a16="http://schemas.microsoft.com/office/drawing/2014/main" id="{756E5E3E-C0E4-8D29-9241-2BA2FCE77E13}"/>
              </a:ext>
            </a:extLst>
          </p:cNvPr>
          <p:cNvSpPr>
            <a:spLocks noGrp="1"/>
          </p:cNvSpPr>
          <p:nvPr>
            <p:ph type="body" sz="quarter" idx="3"/>
          </p:nvPr>
        </p:nvSpPr>
        <p:spPr>
          <a:xfrm>
            <a:off x="3337679" y="2197084"/>
            <a:ext cx="2468641" cy="576262"/>
          </a:xfrm>
        </p:spPr>
        <p:txBody>
          <a:bodyPr/>
          <a:lstStyle/>
          <a:p>
            <a:r>
              <a:rPr lang="en-US"/>
              <a:t>7</a:t>
            </a:r>
            <a:r>
              <a:rPr lang="en-US" baseline="30000"/>
              <a:t>th</a:t>
            </a:r>
            <a:r>
              <a:rPr lang="en-US"/>
              <a:t> Grade</a:t>
            </a:r>
          </a:p>
        </p:txBody>
      </p:sp>
      <p:sp>
        <p:nvSpPr>
          <p:cNvPr id="6" name="Text Placeholder 5">
            <a:extLst>
              <a:ext uri="{FF2B5EF4-FFF2-40B4-BE49-F238E27FC236}">
                <a16:creationId xmlns:a16="http://schemas.microsoft.com/office/drawing/2014/main" id="{AFA42A3B-D374-640B-E137-00A2AC66622D}"/>
              </a:ext>
            </a:extLst>
          </p:cNvPr>
          <p:cNvSpPr>
            <a:spLocks noGrp="1"/>
          </p:cNvSpPr>
          <p:nvPr>
            <p:ph type="body" sz="half" idx="16"/>
          </p:nvPr>
        </p:nvSpPr>
        <p:spPr>
          <a:xfrm>
            <a:off x="3134969" y="2736921"/>
            <a:ext cx="2889301" cy="3359572"/>
          </a:xfrm>
        </p:spPr>
        <p:txBody>
          <a:bodyPr>
            <a:normAutofit/>
          </a:bodyPr>
          <a:lstStyle/>
          <a:p>
            <a:pPr algn="l"/>
            <a:r>
              <a:rPr lang="en-US">
                <a:solidFill>
                  <a:schemeClr val="tx1"/>
                </a:solidFill>
              </a:rPr>
              <a:t>Trimester 1</a:t>
            </a:r>
          </a:p>
          <a:p>
            <a:pPr marL="742950" lvl="1" indent="-285750">
              <a:buFont typeface="Arial" panose="020B0604020202020204" pitchFamily="34" charset="0"/>
              <a:buChar char="•"/>
            </a:pPr>
            <a:r>
              <a:rPr lang="en-US">
                <a:solidFill>
                  <a:schemeClr val="tx1"/>
                </a:solidFill>
              </a:rPr>
              <a:t>Access and navigate Educator Pages</a:t>
            </a:r>
          </a:p>
          <a:p>
            <a:pPr marL="742950" lvl="1" indent="-285750">
              <a:buFont typeface="Arial" panose="020B0604020202020204" pitchFamily="34" charset="0"/>
              <a:buChar char="•"/>
            </a:pPr>
            <a:r>
              <a:rPr lang="en-US">
                <a:solidFill>
                  <a:schemeClr val="tx1"/>
                </a:solidFill>
              </a:rPr>
              <a:t>Check their personal email at least twice a day</a:t>
            </a:r>
          </a:p>
          <a:p>
            <a:pPr marL="742950" lvl="1" indent="-285750">
              <a:buFont typeface="Arial" panose="020B0604020202020204" pitchFamily="34" charset="0"/>
              <a:buChar char="•"/>
            </a:pPr>
            <a:r>
              <a:rPr lang="en-US">
                <a:solidFill>
                  <a:schemeClr val="tx1"/>
                </a:solidFill>
              </a:rPr>
              <a:t>Use One Note proficiently</a:t>
            </a:r>
          </a:p>
          <a:p>
            <a:pPr marL="742950" lvl="1" indent="-285750">
              <a:buFont typeface="Arial" panose="020B0604020202020204" pitchFamily="34" charset="0"/>
              <a:buChar char="•"/>
            </a:pPr>
            <a:r>
              <a:rPr lang="en-US">
                <a:solidFill>
                  <a:schemeClr val="tx1"/>
                </a:solidFill>
              </a:rPr>
              <a:t>Write an email to a teacher</a:t>
            </a:r>
          </a:p>
          <a:p>
            <a:pPr marL="742950" lvl="1" indent="-285750">
              <a:buFont typeface="Arial" panose="020B0604020202020204" pitchFamily="34" charset="0"/>
              <a:buChar char="•"/>
            </a:pPr>
            <a:r>
              <a:rPr lang="en-US">
                <a:solidFill>
                  <a:schemeClr val="tx1"/>
                </a:solidFill>
              </a:rPr>
              <a:t>Approach teachers for any absent or missing work</a:t>
            </a:r>
          </a:p>
          <a:p>
            <a:pPr algn="l"/>
            <a:r>
              <a:rPr lang="en-US">
                <a:solidFill>
                  <a:schemeClr val="tx1"/>
                </a:solidFill>
              </a:rPr>
              <a:t>Trimester 2 &amp; 3</a:t>
            </a:r>
          </a:p>
          <a:p>
            <a:pPr marL="742950" lvl="1" indent="-285750">
              <a:buFont typeface="Arial" panose="020B0604020202020204" pitchFamily="34" charset="0"/>
              <a:buChar char="•"/>
            </a:pPr>
            <a:r>
              <a:rPr lang="en-US">
                <a:solidFill>
                  <a:schemeClr val="tx1"/>
                </a:solidFill>
              </a:rPr>
              <a:t>Strengthen all habits to be ready for the 8</a:t>
            </a:r>
            <a:r>
              <a:rPr lang="en-US" baseline="30000">
                <a:solidFill>
                  <a:schemeClr val="tx1"/>
                </a:solidFill>
              </a:rPr>
              <a:t>th</a:t>
            </a:r>
            <a:r>
              <a:rPr lang="en-US">
                <a:solidFill>
                  <a:schemeClr val="tx1"/>
                </a:solidFill>
              </a:rPr>
              <a:t> Grade</a:t>
            </a:r>
          </a:p>
          <a:p>
            <a:pPr marL="742950" lvl="1" indent="-285750">
              <a:buFont typeface="Arial" panose="020B0604020202020204" pitchFamily="34" charset="0"/>
              <a:buChar char="•"/>
            </a:pPr>
            <a:endParaRPr lang="en-US"/>
          </a:p>
        </p:txBody>
      </p:sp>
      <p:sp>
        <p:nvSpPr>
          <p:cNvPr id="7" name="Text Placeholder 6">
            <a:extLst>
              <a:ext uri="{FF2B5EF4-FFF2-40B4-BE49-F238E27FC236}">
                <a16:creationId xmlns:a16="http://schemas.microsoft.com/office/drawing/2014/main" id="{B8C4C7E4-2606-8E8E-F8A0-6AC7F7D6F990}"/>
              </a:ext>
            </a:extLst>
          </p:cNvPr>
          <p:cNvSpPr>
            <a:spLocks noGrp="1"/>
          </p:cNvSpPr>
          <p:nvPr>
            <p:ph type="body" sz="quarter" idx="13"/>
          </p:nvPr>
        </p:nvSpPr>
        <p:spPr>
          <a:xfrm>
            <a:off x="5989317" y="2147452"/>
            <a:ext cx="2478696" cy="576262"/>
          </a:xfrm>
        </p:spPr>
        <p:txBody>
          <a:bodyPr/>
          <a:lstStyle/>
          <a:p>
            <a:r>
              <a:rPr lang="en-US"/>
              <a:t>8</a:t>
            </a:r>
            <a:r>
              <a:rPr lang="en-US" baseline="30000"/>
              <a:t>th</a:t>
            </a:r>
            <a:r>
              <a:rPr lang="en-US"/>
              <a:t> Grade</a:t>
            </a:r>
          </a:p>
        </p:txBody>
      </p:sp>
      <p:sp>
        <p:nvSpPr>
          <p:cNvPr id="8" name="Text Placeholder 7">
            <a:extLst>
              <a:ext uri="{FF2B5EF4-FFF2-40B4-BE49-F238E27FC236}">
                <a16:creationId xmlns:a16="http://schemas.microsoft.com/office/drawing/2014/main" id="{AEC255FE-29CD-0256-69E7-82BA94E917CF}"/>
              </a:ext>
            </a:extLst>
          </p:cNvPr>
          <p:cNvSpPr>
            <a:spLocks noGrp="1"/>
          </p:cNvSpPr>
          <p:nvPr>
            <p:ph type="body" sz="half" idx="17"/>
          </p:nvPr>
        </p:nvSpPr>
        <p:spPr>
          <a:xfrm>
            <a:off x="5989319" y="2904564"/>
            <a:ext cx="2889301" cy="3359079"/>
          </a:xfrm>
        </p:spPr>
        <p:txBody>
          <a:bodyPr/>
          <a:lstStyle/>
          <a:p>
            <a:pPr algn="l"/>
            <a:r>
              <a:rPr lang="en-US">
                <a:solidFill>
                  <a:schemeClr val="tx1"/>
                </a:solidFill>
              </a:rPr>
              <a:t>Trimester 1, 2 &amp; 3</a:t>
            </a:r>
          </a:p>
          <a:p>
            <a:pPr marL="742950" lvl="1" indent="-285750">
              <a:buFont typeface="Arial" panose="020B0604020202020204" pitchFamily="34" charset="0"/>
              <a:buChar char="•"/>
            </a:pPr>
            <a:r>
              <a:rPr lang="en-US">
                <a:solidFill>
                  <a:schemeClr val="tx1"/>
                </a:solidFill>
              </a:rPr>
              <a:t>Continue to strengthen habits from 6</a:t>
            </a:r>
            <a:r>
              <a:rPr lang="en-US" baseline="30000">
                <a:solidFill>
                  <a:schemeClr val="tx1"/>
                </a:solidFill>
              </a:rPr>
              <a:t>th</a:t>
            </a:r>
            <a:r>
              <a:rPr lang="en-US">
                <a:solidFill>
                  <a:schemeClr val="tx1"/>
                </a:solidFill>
              </a:rPr>
              <a:t> and 7</a:t>
            </a:r>
            <a:r>
              <a:rPr lang="en-US" baseline="30000">
                <a:solidFill>
                  <a:schemeClr val="tx1"/>
                </a:solidFill>
              </a:rPr>
              <a:t>th</a:t>
            </a:r>
            <a:r>
              <a:rPr lang="en-US">
                <a:solidFill>
                  <a:schemeClr val="tx1"/>
                </a:solidFill>
              </a:rPr>
              <a:t> grade to be ready for high school</a:t>
            </a:r>
          </a:p>
          <a:p>
            <a:pPr marL="742950" lvl="1" indent="-285750">
              <a:buFont typeface="Arial" panose="020B0604020202020204" pitchFamily="34" charset="0"/>
              <a:buChar char="•"/>
            </a:pPr>
            <a:endParaRPr lang="en-US"/>
          </a:p>
        </p:txBody>
      </p:sp>
    </p:spTree>
    <p:extLst>
      <p:ext uri="{BB962C8B-B14F-4D97-AF65-F5344CB8AC3E}">
        <p14:creationId xmlns:p14="http://schemas.microsoft.com/office/powerpoint/2010/main" val="1500918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8684" y="804519"/>
            <a:ext cx="7202456" cy="1049235"/>
          </a:xfrm>
        </p:spPr>
        <p:txBody>
          <a:bodyPr vert="horz" lIns="91440" tIns="45720" rIns="91440" bIns="45720" rtlCol="0" anchor="t">
            <a:normAutofit/>
          </a:bodyPr>
          <a:lstStyle/>
          <a:p>
            <a:pPr defTabSz="914400"/>
            <a:r>
              <a:rPr lang="en-US"/>
              <a:t>Approaches to Learning (ATL)</a:t>
            </a:r>
            <a:br>
              <a:rPr lang="en-US"/>
            </a:br>
            <a:endParaRPr lang="en-US"/>
          </a:p>
        </p:txBody>
      </p:sp>
      <p:sp>
        <p:nvSpPr>
          <p:cNvPr id="3" name="TextBox 2">
            <a:extLst>
              <a:ext uri="{FF2B5EF4-FFF2-40B4-BE49-F238E27FC236}">
                <a16:creationId xmlns:a16="http://schemas.microsoft.com/office/drawing/2014/main" id="{F4C9653B-8E0E-4EE4-BB95-ECA0C35FE9EC}"/>
              </a:ext>
            </a:extLst>
          </p:cNvPr>
          <p:cNvSpPr txBox="1"/>
          <p:nvPr/>
        </p:nvSpPr>
        <p:spPr>
          <a:xfrm>
            <a:off x="1088684" y="2015734"/>
            <a:ext cx="4646838" cy="3450613"/>
          </a:xfrm>
          <a:prstGeom prst="rect">
            <a:avLst/>
          </a:prstGeom>
        </p:spPr>
        <p:txBody>
          <a:bodyPr vert="horz" lIns="91440" tIns="45720" rIns="91440" bIns="45720" rtlCol="0" anchor="t">
            <a:normAutofit/>
          </a:bodyPr>
          <a:lstStyle/>
          <a:p>
            <a:pPr indent="-228600" defTabSz="914400">
              <a:lnSpc>
                <a:spcPct val="110000"/>
              </a:lnSpc>
              <a:spcBef>
                <a:spcPct val="20000"/>
              </a:spcBef>
              <a:spcAft>
                <a:spcPts val="600"/>
              </a:spcAft>
              <a:buClr>
                <a:schemeClr val="accent1"/>
              </a:buClr>
              <a:buSzPct val="100000"/>
              <a:buFont typeface="Arial" panose="020B0604020202020204" pitchFamily="34" charset="0"/>
              <a:buChar char="•"/>
            </a:pPr>
            <a:r>
              <a:rPr lang="en-US" sz="1500" dirty="0"/>
              <a:t>The ATL Grade for each class will be:</a:t>
            </a:r>
          </a:p>
          <a:p>
            <a:pPr marL="742950" lvl="1" indent="-228600" defTabSz="914400">
              <a:lnSpc>
                <a:spcPct val="110000"/>
              </a:lnSpc>
              <a:spcBef>
                <a:spcPct val="20000"/>
              </a:spcBef>
              <a:spcAft>
                <a:spcPts val="600"/>
              </a:spcAft>
              <a:buClr>
                <a:schemeClr val="accent1"/>
              </a:buClr>
              <a:buSzPct val="100000"/>
              <a:buFont typeface="Arial" panose="020B0604020202020204" pitchFamily="34" charset="0"/>
              <a:buChar char="•"/>
            </a:pPr>
            <a:r>
              <a:rPr lang="en-US" sz="1500" dirty="0"/>
              <a:t>recorded in Ren Web</a:t>
            </a:r>
          </a:p>
          <a:p>
            <a:pPr marL="742950" lvl="1" indent="-228600" defTabSz="914400">
              <a:lnSpc>
                <a:spcPct val="110000"/>
              </a:lnSpc>
              <a:spcBef>
                <a:spcPct val="20000"/>
              </a:spcBef>
              <a:spcAft>
                <a:spcPts val="600"/>
              </a:spcAft>
              <a:buClr>
                <a:schemeClr val="accent1"/>
              </a:buClr>
              <a:buSzPct val="100000"/>
              <a:buFont typeface="Arial" panose="020B0604020202020204" pitchFamily="34" charset="0"/>
              <a:buChar char="•"/>
            </a:pPr>
            <a:r>
              <a:rPr lang="en-US" sz="1500" dirty="0"/>
              <a:t>details are viewable in </a:t>
            </a:r>
            <a:r>
              <a:rPr lang="en-US" sz="1500" dirty="0" err="1"/>
              <a:t>RenWeb</a:t>
            </a:r>
            <a:endParaRPr lang="en-US" sz="1500" dirty="0"/>
          </a:p>
          <a:p>
            <a:pPr lvl="1" indent="-228600" defTabSz="914400">
              <a:lnSpc>
                <a:spcPct val="110000"/>
              </a:lnSpc>
              <a:spcBef>
                <a:spcPct val="20000"/>
              </a:spcBef>
              <a:spcAft>
                <a:spcPts val="600"/>
              </a:spcAft>
              <a:buClr>
                <a:schemeClr val="accent1"/>
              </a:buClr>
              <a:buSzPct val="100000"/>
              <a:buFont typeface="Arial" panose="020B0604020202020204" pitchFamily="34" charset="0"/>
              <a:buChar char="•"/>
            </a:pPr>
            <a:endParaRPr lang="en-US" sz="1500" dirty="0"/>
          </a:p>
          <a:p>
            <a:pPr marL="285750" indent="-228600" defTabSz="914400">
              <a:lnSpc>
                <a:spcPct val="110000"/>
              </a:lnSpc>
              <a:spcBef>
                <a:spcPct val="20000"/>
              </a:spcBef>
              <a:spcAft>
                <a:spcPts val="600"/>
              </a:spcAft>
              <a:buClr>
                <a:schemeClr val="accent1"/>
              </a:buClr>
              <a:buSzPct val="100000"/>
              <a:buFont typeface="Arial" panose="020B0604020202020204" pitchFamily="34" charset="0"/>
              <a:buChar char="•"/>
            </a:pPr>
            <a:r>
              <a:rPr lang="en-US" sz="1500" dirty="0"/>
              <a:t>You will see the ATL grade listed as a separate category. All students begin the trimester with a grade of 4. If the ATL grade drops, it will be adjusted in the gradebook. </a:t>
            </a:r>
            <a:br>
              <a:rPr lang="en-US" sz="1500" dirty="0"/>
            </a:br>
            <a:endParaRPr lang="en-US" sz="1500" dirty="0"/>
          </a:p>
          <a:p>
            <a:pPr indent="-228600" defTabSz="914400">
              <a:lnSpc>
                <a:spcPct val="110000"/>
              </a:lnSpc>
              <a:spcBef>
                <a:spcPct val="20000"/>
              </a:spcBef>
              <a:spcAft>
                <a:spcPts val="600"/>
              </a:spcAft>
              <a:buClr>
                <a:schemeClr val="accent1"/>
              </a:buClr>
              <a:buSzPct val="100000"/>
              <a:buFont typeface="Arial" panose="020B0604020202020204" pitchFamily="34" charset="0"/>
              <a:buChar char="•"/>
            </a:pPr>
            <a:r>
              <a:rPr lang="en-US" sz="1500" b="1" dirty="0"/>
              <a:t>Students receive an ATL grade in each class, including Specials.</a:t>
            </a:r>
          </a:p>
        </p:txBody>
      </p:sp>
      <p:pic>
        <p:nvPicPr>
          <p:cNvPr id="8" name="Graphic 7" descr="Classroom">
            <a:extLst>
              <a:ext uri="{FF2B5EF4-FFF2-40B4-BE49-F238E27FC236}">
                <a16:creationId xmlns:a16="http://schemas.microsoft.com/office/drawing/2014/main" id="{4CE95DC6-139D-62A8-6F95-174CDA55DE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567" y="2643754"/>
            <a:ext cx="2194573" cy="2194573"/>
          </a:xfrm>
          <a:prstGeom prst="rect">
            <a:avLst/>
          </a:prstGeom>
        </p:spPr>
      </p:pic>
      <p:sp>
        <p:nvSpPr>
          <p:cNvPr id="4" name="Rectangle 3"/>
          <p:cNvSpPr/>
          <p:nvPr/>
        </p:nvSpPr>
        <p:spPr>
          <a:xfrm>
            <a:off x="304800" y="1371600"/>
            <a:ext cx="8686800" cy="369332"/>
          </a:xfrm>
          <a:prstGeom prst="rect">
            <a:avLst/>
          </a:prstGeom>
        </p:spPr>
        <p:txBody>
          <a:bodyPr wrap="square">
            <a:spAutoFit/>
          </a:bodyPr>
          <a:lstStyle/>
          <a:p>
            <a:pPr algn="just" fontAlgn="base">
              <a:buClr>
                <a:srgbClr val="000000"/>
              </a:buClr>
              <a:buSzPts val="1100"/>
            </a:pPr>
            <a:endParaRPr lang="en-US"/>
          </a:p>
        </p:txBody>
      </p:sp>
    </p:spTree>
    <p:extLst>
      <p:ext uri="{BB962C8B-B14F-4D97-AF65-F5344CB8AC3E}">
        <p14:creationId xmlns:p14="http://schemas.microsoft.com/office/powerpoint/2010/main" val="1226611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1C2A4B30-77D7-4FFB-8B53-A88BD68CA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a:extLst>
              <a:ext uri="{FF2B5EF4-FFF2-40B4-BE49-F238E27FC236}">
                <a16:creationId xmlns:a16="http://schemas.microsoft.com/office/drawing/2014/main" id="{6557C34F-D109-73E4-F447-7B05DB7628D1}"/>
              </a:ext>
            </a:extLst>
          </p:cNvPr>
          <p:cNvSpPr>
            <a:spLocks noGrp="1"/>
          </p:cNvSpPr>
          <p:nvPr>
            <p:ph type="title"/>
          </p:nvPr>
        </p:nvSpPr>
        <p:spPr>
          <a:xfrm>
            <a:off x="1057119" y="1066800"/>
            <a:ext cx="3243834" cy="1049235"/>
          </a:xfrm>
        </p:spPr>
        <p:txBody>
          <a:bodyPr vert="horz" lIns="91440" tIns="45720" rIns="91440" bIns="45720" rtlCol="0" anchor="t">
            <a:normAutofit/>
          </a:bodyPr>
          <a:lstStyle/>
          <a:p>
            <a:pPr defTabSz="914400"/>
            <a:r>
              <a:rPr lang="en-US" sz="2400"/>
              <a:t>Approaches to learning (ATL)</a:t>
            </a:r>
          </a:p>
        </p:txBody>
      </p:sp>
      <p:cxnSp>
        <p:nvCxnSpPr>
          <p:cNvPr id="2057" name="Straight Connector 2056">
            <a:extLst>
              <a:ext uri="{FF2B5EF4-FFF2-40B4-BE49-F238E27FC236}">
                <a16:creationId xmlns:a16="http://schemas.microsoft.com/office/drawing/2014/main" id="{373AAE2E-5D6B-4952-A4BB-546C49F8DE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1853754"/>
            <a:ext cx="324383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059" name="Rectangle 2058">
            <a:extLst>
              <a:ext uri="{FF2B5EF4-FFF2-40B4-BE49-F238E27FC236}">
                <a16:creationId xmlns:a16="http://schemas.microsoft.com/office/drawing/2014/main" id="{01E4D783-AD45-49E7-B6C7-BBACB8290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TextBox 2"/>
          <p:cNvSpPr txBox="1"/>
          <p:nvPr/>
        </p:nvSpPr>
        <p:spPr>
          <a:xfrm>
            <a:off x="914400" y="1966575"/>
            <a:ext cx="7848600" cy="4205617"/>
          </a:xfrm>
          <a:prstGeom prst="rect">
            <a:avLst/>
          </a:prstGeom>
        </p:spPr>
        <p:txBody>
          <a:bodyPr vert="horz" lIns="91440" tIns="45720" rIns="91440" bIns="45720" rtlCol="0" anchor="t">
            <a:normAutofit fontScale="70000" lnSpcReduction="20000"/>
          </a:bodyPr>
          <a:lstStyle/>
          <a:p>
            <a:pPr defTabSz="914400">
              <a:lnSpc>
                <a:spcPct val="110000"/>
              </a:lnSpc>
              <a:spcAft>
                <a:spcPts val="600"/>
              </a:spcAft>
              <a:buClr>
                <a:schemeClr val="accent1"/>
              </a:buClr>
              <a:buSzPct val="100000"/>
            </a:pPr>
            <a:r>
              <a:rPr lang="en-US" sz="2100"/>
              <a:t>The following are the indicators of Organization, Communication/ Collaboration and Reflective Thinking. </a:t>
            </a:r>
          </a:p>
          <a:p>
            <a:pPr defTabSz="914400">
              <a:lnSpc>
                <a:spcPct val="110000"/>
              </a:lnSpc>
              <a:spcAft>
                <a:spcPts val="600"/>
              </a:spcAft>
              <a:buClr>
                <a:schemeClr val="accent1"/>
              </a:buClr>
              <a:buSzPct val="100000"/>
            </a:pPr>
            <a:r>
              <a:rPr lang="en-US" sz="2100" i="1"/>
              <a:t>Organization</a:t>
            </a:r>
            <a:endParaRPr lang="en-US" sz="2100"/>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sz="1900"/>
              <a:t>Prepared for class </a:t>
            </a:r>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sz="1900"/>
              <a:t>Punctual with homework and in-class assignments</a:t>
            </a:r>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sz="1900"/>
              <a:t>Completed homework and in-class assignments </a:t>
            </a:r>
          </a:p>
          <a:p>
            <a:pPr defTabSz="914400">
              <a:lnSpc>
                <a:spcPct val="110000"/>
              </a:lnSpc>
              <a:spcAft>
                <a:spcPts val="600"/>
              </a:spcAft>
              <a:buClr>
                <a:schemeClr val="accent1"/>
              </a:buClr>
              <a:buSzPct val="100000"/>
            </a:pPr>
            <a:r>
              <a:rPr lang="en-US" sz="900"/>
              <a:t> </a:t>
            </a:r>
            <a:endParaRPr lang="en-US" sz="1600"/>
          </a:p>
          <a:p>
            <a:pPr defTabSz="914400">
              <a:lnSpc>
                <a:spcPct val="110000"/>
              </a:lnSpc>
              <a:spcAft>
                <a:spcPts val="600"/>
              </a:spcAft>
              <a:buClr>
                <a:schemeClr val="accent1"/>
              </a:buClr>
              <a:buSzPct val="100000"/>
            </a:pPr>
            <a:r>
              <a:rPr lang="en-US" sz="2100" i="1"/>
              <a:t>Collaboration &amp; Communication </a:t>
            </a:r>
            <a:endParaRPr lang="en-US" sz="2100"/>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sz="1900"/>
              <a:t>Participates in class </a:t>
            </a:r>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sz="1900"/>
              <a:t>Attentive and engaged during instruction</a:t>
            </a:r>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sz="1900"/>
              <a:t>Demonstrates helpfulness and teamwork </a:t>
            </a:r>
          </a:p>
          <a:p>
            <a:pPr defTabSz="914400">
              <a:lnSpc>
                <a:spcPct val="110000"/>
              </a:lnSpc>
              <a:spcAft>
                <a:spcPts val="600"/>
              </a:spcAft>
              <a:buClr>
                <a:schemeClr val="accent1"/>
              </a:buClr>
              <a:buSzPct val="100000"/>
            </a:pPr>
            <a:r>
              <a:rPr lang="en-US" sz="900"/>
              <a:t> </a:t>
            </a:r>
          </a:p>
          <a:p>
            <a:pPr defTabSz="914400">
              <a:lnSpc>
                <a:spcPct val="110000"/>
              </a:lnSpc>
              <a:spcAft>
                <a:spcPts val="600"/>
              </a:spcAft>
              <a:buClr>
                <a:schemeClr val="accent1"/>
              </a:buClr>
              <a:buSzPct val="100000"/>
            </a:pPr>
            <a:r>
              <a:rPr lang="en-US" sz="2300" i="1"/>
              <a:t>Reflection &amp; Personal Initiative </a:t>
            </a:r>
            <a:endParaRPr lang="en-US" sz="2300"/>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a:t>Open to teacher help and correction</a:t>
            </a:r>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a:t>Makes effort to improve behavior/performance by seeking help when needed</a:t>
            </a:r>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a:t>Makes time for personal study and improvement</a:t>
            </a:r>
          </a:p>
        </p:txBody>
      </p:sp>
      <p:sp>
        <p:nvSpPr>
          <p:cNvPr id="4" name="Rectangle 3"/>
          <p:cNvSpPr/>
          <p:nvPr/>
        </p:nvSpPr>
        <p:spPr>
          <a:xfrm>
            <a:off x="304800" y="1371600"/>
            <a:ext cx="8686800" cy="369332"/>
          </a:xfrm>
          <a:prstGeom prst="rect">
            <a:avLst/>
          </a:prstGeom>
        </p:spPr>
        <p:txBody>
          <a:bodyPr wrap="square">
            <a:spAutoFit/>
          </a:bodyPr>
          <a:lstStyle/>
          <a:p>
            <a:pPr algn="just" fontAlgn="base">
              <a:buClr>
                <a:srgbClr val="000000"/>
              </a:buClr>
              <a:buSzPts val="1100"/>
            </a:pPr>
            <a:endParaRPr lang="en-US"/>
          </a:p>
        </p:txBody>
      </p:sp>
    </p:spTree>
    <p:extLst>
      <p:ext uri="{BB962C8B-B14F-4D97-AF65-F5344CB8AC3E}">
        <p14:creationId xmlns:p14="http://schemas.microsoft.com/office/powerpoint/2010/main" val="4226001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Rectangle 3"/>
          <p:cNvSpPr/>
          <p:nvPr/>
        </p:nvSpPr>
        <p:spPr>
          <a:xfrm>
            <a:off x="304800" y="1371600"/>
            <a:ext cx="8686800" cy="369332"/>
          </a:xfrm>
          <a:prstGeom prst="rect">
            <a:avLst/>
          </a:prstGeom>
        </p:spPr>
        <p:txBody>
          <a:bodyPr wrap="square">
            <a:spAutoFit/>
          </a:bodyPr>
          <a:lstStyle/>
          <a:p>
            <a:pPr algn="just" fontAlgn="base">
              <a:buClr>
                <a:srgbClr val="000000"/>
              </a:buClr>
              <a:buSzPts val="1100"/>
            </a:pP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280007859"/>
              </p:ext>
            </p:extLst>
          </p:nvPr>
        </p:nvGraphicFramePr>
        <p:xfrm>
          <a:off x="594360" y="967435"/>
          <a:ext cx="7955282" cy="4815632"/>
        </p:xfrm>
        <a:graphic>
          <a:graphicData uri="http://schemas.openxmlformats.org/drawingml/2006/table">
            <a:tbl>
              <a:tblPr firstRow="1" bandRow="1">
                <a:tableStyleId>{5C22544A-7EE6-4342-B048-85BDC9FD1C3A}</a:tableStyleId>
              </a:tblPr>
              <a:tblGrid>
                <a:gridCol w="1116116">
                  <a:extLst>
                    <a:ext uri="{9D8B030D-6E8A-4147-A177-3AD203B41FA5}">
                      <a16:colId xmlns:a16="http://schemas.microsoft.com/office/drawing/2014/main" val="2328326354"/>
                    </a:ext>
                  </a:extLst>
                </a:gridCol>
                <a:gridCol w="1960646">
                  <a:extLst>
                    <a:ext uri="{9D8B030D-6E8A-4147-A177-3AD203B41FA5}">
                      <a16:colId xmlns:a16="http://schemas.microsoft.com/office/drawing/2014/main" val="457234797"/>
                    </a:ext>
                  </a:extLst>
                </a:gridCol>
                <a:gridCol w="2279258">
                  <a:extLst>
                    <a:ext uri="{9D8B030D-6E8A-4147-A177-3AD203B41FA5}">
                      <a16:colId xmlns:a16="http://schemas.microsoft.com/office/drawing/2014/main" val="4068010921"/>
                    </a:ext>
                  </a:extLst>
                </a:gridCol>
                <a:gridCol w="2599262">
                  <a:extLst>
                    <a:ext uri="{9D8B030D-6E8A-4147-A177-3AD203B41FA5}">
                      <a16:colId xmlns:a16="http://schemas.microsoft.com/office/drawing/2014/main" val="2105637345"/>
                    </a:ext>
                  </a:extLst>
                </a:gridCol>
              </a:tblGrid>
              <a:tr h="583520">
                <a:tc>
                  <a:txBody>
                    <a:bodyPr/>
                    <a:lstStyle/>
                    <a:p>
                      <a:endParaRPr lang="en-US" sz="1600"/>
                    </a:p>
                  </a:txBody>
                  <a:tcPr marL="80140" marR="80140" marT="40070" marB="40070"/>
                </a:tc>
                <a:tc>
                  <a:txBody>
                    <a:bodyPr/>
                    <a:lstStyle/>
                    <a:p>
                      <a:pPr marL="0" marR="0" algn="ctr">
                        <a:lnSpc>
                          <a:spcPct val="115000"/>
                        </a:lnSpc>
                        <a:spcBef>
                          <a:spcPts val="0"/>
                        </a:spcBef>
                        <a:spcAft>
                          <a:spcPts val="0"/>
                        </a:spcAft>
                      </a:pPr>
                      <a:r>
                        <a:rPr lang="en-US" sz="1300" b="1">
                          <a:solidFill>
                            <a:srgbClr val="000000"/>
                          </a:solidFill>
                          <a:effectLst/>
                          <a:latin typeface="Century Gothic" panose="020B0502020202020204" pitchFamily="34" charset="0"/>
                          <a:ea typeface="Calibri" panose="020F0502020204030204" pitchFamily="34" charset="0"/>
                        </a:rPr>
                        <a:t>Organization</a:t>
                      </a:r>
                      <a:endParaRPr lang="en-US" sz="13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gn="ctr">
                        <a:lnSpc>
                          <a:spcPct val="115000"/>
                        </a:lnSpc>
                        <a:spcBef>
                          <a:spcPts val="0"/>
                        </a:spcBef>
                        <a:spcAft>
                          <a:spcPts val="0"/>
                        </a:spcAft>
                      </a:pPr>
                      <a:r>
                        <a:rPr lang="en-US" sz="1300" b="1">
                          <a:solidFill>
                            <a:srgbClr val="000000"/>
                          </a:solidFill>
                          <a:effectLst/>
                          <a:latin typeface="Century Gothic" panose="020B0502020202020204" pitchFamily="34" charset="0"/>
                          <a:ea typeface="Calibri" panose="020F0502020204030204" pitchFamily="34" charset="0"/>
                        </a:rPr>
                        <a:t>Collaboration &amp; Communication</a:t>
                      </a:r>
                      <a:endParaRPr lang="en-US" sz="13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gn="ctr">
                        <a:lnSpc>
                          <a:spcPct val="115000"/>
                        </a:lnSpc>
                        <a:spcBef>
                          <a:spcPts val="0"/>
                        </a:spcBef>
                        <a:spcAft>
                          <a:spcPts val="0"/>
                        </a:spcAft>
                      </a:pPr>
                      <a:r>
                        <a:rPr lang="en-US" sz="1300" b="1">
                          <a:solidFill>
                            <a:srgbClr val="000000"/>
                          </a:solidFill>
                          <a:effectLst/>
                          <a:latin typeface="Century Gothic" panose="020B0502020202020204" pitchFamily="34" charset="0"/>
                          <a:ea typeface="Calibri" panose="020F0502020204030204" pitchFamily="34" charset="0"/>
                        </a:rPr>
                        <a:t>Reflective Thinking</a:t>
                      </a:r>
                      <a:endParaRPr lang="en-US" sz="13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extLst>
                  <a:ext uri="{0D108BD9-81ED-4DB2-BD59-A6C34878D82A}">
                    <a16:rowId xmlns:a16="http://schemas.microsoft.com/office/drawing/2014/main" val="1060272385"/>
                  </a:ext>
                </a:extLst>
              </a:tr>
              <a:tr h="1048554">
                <a:tc>
                  <a:txBody>
                    <a:bodyPr/>
                    <a:lstStyle/>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4</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Exceeds</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(0 </a:t>
                      </a:r>
                      <a:r>
                        <a:rPr lang="en-US" sz="1300" b="1" baseline="0" dirty="0">
                          <a:solidFill>
                            <a:srgbClr val="000000"/>
                          </a:solidFill>
                          <a:effectLst/>
                          <a:latin typeface="+mj-lt"/>
                          <a:ea typeface="Calibri" panose="020F0502020204030204" pitchFamily="34" charset="0"/>
                        </a:rPr>
                        <a:t>to 2 ATLs)</a:t>
                      </a:r>
                      <a:endParaRPr lang="en-US" sz="1300" b="1" dirty="0">
                        <a:solidFill>
                          <a:srgbClr val="000000"/>
                        </a:solidFill>
                        <a:effectLst/>
                        <a:latin typeface="+mj-lt"/>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Consistently displays readiness to learn through preparedness, punctuality and task completion.</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Consistently attentive and engaged; participates well in class; works well in groups; seeks help when needed.</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Consistently open to teacher feedback; reflects on how to keep improving; produces quality work; makes time for personal study and improvement.</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extLst>
                  <a:ext uri="{0D108BD9-81ED-4DB2-BD59-A6C34878D82A}">
                    <a16:rowId xmlns:a16="http://schemas.microsoft.com/office/drawing/2014/main" val="2016505308"/>
                  </a:ext>
                </a:extLst>
              </a:tr>
              <a:tr h="1048554">
                <a:tc>
                  <a:txBody>
                    <a:bodyPr/>
                    <a:lstStyle/>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3</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Meets</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(3 to 7 ATLs)</a:t>
                      </a: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Frequently displays readiness to learn through preparedness, punctuality and task completion.</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Frequently attentive and engaged; participates well in class; works well in groups; seeks help when needed.</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Frequently open to teacher feedback; reflects on how to keep improving; produces quality work; makes time for personal study and improvement.</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extLst>
                  <a:ext uri="{0D108BD9-81ED-4DB2-BD59-A6C34878D82A}">
                    <a16:rowId xmlns:a16="http://schemas.microsoft.com/office/drawing/2014/main" val="671035883"/>
                  </a:ext>
                </a:extLst>
              </a:tr>
              <a:tr h="1048554">
                <a:tc>
                  <a:txBody>
                    <a:bodyPr/>
                    <a:lstStyle/>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2</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Developing</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(8 to 13 ATLs)</a:t>
                      </a: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Occasionally displays readiness to learn through preparedness, punctuality and task completion.</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Occasionally attentive and engaged; participates well in class; works well in groups; seeks help when needed.</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Occasionally open to teacher feedback; reflects on how to keep improving; produces quality work; makes time for personal study and improvement.</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extLst>
                  <a:ext uri="{0D108BD9-81ED-4DB2-BD59-A6C34878D82A}">
                    <a16:rowId xmlns:a16="http://schemas.microsoft.com/office/drawing/2014/main" val="2764998487"/>
                  </a:ext>
                </a:extLst>
              </a:tr>
              <a:tr h="864232">
                <a:tc>
                  <a:txBody>
                    <a:bodyPr/>
                    <a:lstStyle/>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1</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Rarely</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(14+ ATLs)</a:t>
                      </a: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Rarely displays readiness to learn through preparedness, punctuality and task completion.</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Rarely attentive and engaged; participates well in class; works well in groups; seeks help when needed.</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dirty="0">
                          <a:solidFill>
                            <a:srgbClr val="000000"/>
                          </a:solidFill>
                          <a:effectLst/>
                          <a:latin typeface="Century Gothic" panose="020B0502020202020204" pitchFamily="34" charset="0"/>
                          <a:ea typeface="Calibri" panose="020F0502020204030204" pitchFamily="34" charset="0"/>
                        </a:rPr>
                        <a:t>Rarely open to teacher feedback; reflects on how to keep improving; produces quality work; makes time for personal study and improvement.</a:t>
                      </a:r>
                      <a:endParaRPr lang="en-US" sz="1000" dirty="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extLst>
                  <a:ext uri="{0D108BD9-81ED-4DB2-BD59-A6C34878D82A}">
                    <a16:rowId xmlns:a16="http://schemas.microsoft.com/office/drawing/2014/main" val="678042399"/>
                  </a:ext>
                </a:extLst>
              </a:tr>
            </a:tbl>
          </a:graphicData>
        </a:graphic>
      </p:graphicFrame>
    </p:spTree>
    <p:extLst>
      <p:ext uri="{BB962C8B-B14F-4D97-AF65-F5344CB8AC3E}">
        <p14:creationId xmlns:p14="http://schemas.microsoft.com/office/powerpoint/2010/main" val="26703526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8684" y="804519"/>
            <a:ext cx="7202456" cy="1049235"/>
          </a:xfrm>
        </p:spPr>
        <p:txBody>
          <a:bodyPr>
            <a:normAutofit/>
          </a:bodyPr>
          <a:lstStyle/>
          <a:p>
            <a:br>
              <a:rPr lang="en-US">
                <a:latin typeface="Berlin Sans FB" panose="020E0602020502020306" pitchFamily="34" charset="0"/>
              </a:rPr>
            </a:br>
            <a:r>
              <a:rPr lang="en-US">
                <a:latin typeface="Berlin Sans FB" panose="020E0602020502020306" pitchFamily="34" charset="0"/>
              </a:rPr>
              <a:t>Grading policy</a:t>
            </a:r>
          </a:p>
        </p:txBody>
      </p:sp>
      <p:sp>
        <p:nvSpPr>
          <p:cNvPr id="3" name="Content Placeholder 2"/>
          <p:cNvSpPr>
            <a:spLocks noGrp="1"/>
          </p:cNvSpPr>
          <p:nvPr>
            <p:ph idx="1"/>
          </p:nvPr>
        </p:nvSpPr>
        <p:spPr>
          <a:xfrm>
            <a:off x="1088684" y="1676400"/>
            <a:ext cx="7772400" cy="5257800"/>
          </a:xfrm>
        </p:spPr>
        <p:txBody>
          <a:bodyPr>
            <a:normAutofit fontScale="25000" lnSpcReduction="20000"/>
          </a:bodyPr>
          <a:lstStyle/>
          <a:p>
            <a:pPr marL="0" indent="0">
              <a:lnSpc>
                <a:spcPct val="110000"/>
              </a:lnSpc>
              <a:buNone/>
            </a:pPr>
            <a:endParaRPr lang="en-US" sz="700">
              <a:latin typeface="+mj-lt"/>
            </a:endParaRPr>
          </a:p>
          <a:p>
            <a:pPr>
              <a:lnSpc>
                <a:spcPct val="110000"/>
              </a:lnSpc>
            </a:pPr>
            <a:r>
              <a:rPr lang="en-US" sz="7200">
                <a:latin typeface="+mj-lt"/>
              </a:rPr>
              <a:t>Summative Assessments 70%</a:t>
            </a:r>
          </a:p>
          <a:p>
            <a:pPr lvl="1">
              <a:lnSpc>
                <a:spcPct val="110000"/>
              </a:lnSpc>
            </a:pPr>
            <a:r>
              <a:rPr lang="en-US" sz="6400">
                <a:latin typeface="+mj-lt"/>
              </a:rPr>
              <a:t>Include test, projects and prolonged writing assignments</a:t>
            </a:r>
          </a:p>
          <a:p>
            <a:pPr lvl="1">
              <a:lnSpc>
                <a:spcPct val="110000"/>
              </a:lnSpc>
            </a:pPr>
            <a:r>
              <a:rPr lang="en-US" sz="6400">
                <a:latin typeface="+mj-lt"/>
              </a:rPr>
              <a:t>Trimester 1 and 3 exams count as one summative assessment each trimester</a:t>
            </a:r>
            <a:br>
              <a:rPr lang="en-US" sz="6400">
                <a:latin typeface="+mj-lt"/>
              </a:rPr>
            </a:br>
            <a:endParaRPr lang="en-US" sz="6400">
              <a:latin typeface="+mj-lt"/>
            </a:endParaRPr>
          </a:p>
          <a:p>
            <a:pPr>
              <a:lnSpc>
                <a:spcPct val="110000"/>
              </a:lnSpc>
            </a:pPr>
            <a:r>
              <a:rPr lang="en-US" sz="7200">
                <a:latin typeface="+mj-lt"/>
              </a:rPr>
              <a:t>Formative Assessments 30%</a:t>
            </a:r>
          </a:p>
          <a:p>
            <a:pPr lvl="1">
              <a:lnSpc>
                <a:spcPct val="110000"/>
              </a:lnSpc>
            </a:pPr>
            <a:r>
              <a:rPr lang="en-US" sz="6400">
                <a:latin typeface="+mj-lt"/>
              </a:rPr>
              <a:t>Varies from teacher to teacher but students are informed when an assignment is a formative</a:t>
            </a:r>
          </a:p>
          <a:p>
            <a:pPr lvl="1">
              <a:lnSpc>
                <a:spcPct val="110000"/>
              </a:lnSpc>
            </a:pPr>
            <a:r>
              <a:rPr lang="en-US" sz="6400">
                <a:latin typeface="+mj-lt"/>
              </a:rPr>
              <a:t>Include but are not limited to quizzes, entrance/exit tickets and IXL. </a:t>
            </a:r>
            <a:br>
              <a:rPr lang="en-US" sz="6400">
                <a:latin typeface="+mj-lt"/>
              </a:rPr>
            </a:br>
            <a:endParaRPr lang="en-US" sz="6400">
              <a:latin typeface="+mj-lt"/>
            </a:endParaRPr>
          </a:p>
          <a:p>
            <a:pPr>
              <a:lnSpc>
                <a:spcPct val="110000"/>
              </a:lnSpc>
            </a:pPr>
            <a:r>
              <a:rPr lang="en-US" sz="7200">
                <a:latin typeface="+mj-lt"/>
              </a:rPr>
              <a:t>Tests and quizzes will be posted on Educator Pages before the assessment.</a:t>
            </a:r>
            <a:br>
              <a:rPr lang="en-US" sz="7200">
                <a:latin typeface="+mj-lt"/>
              </a:rPr>
            </a:br>
            <a:endParaRPr lang="en-US" sz="7200">
              <a:latin typeface="+mj-lt"/>
            </a:endParaRPr>
          </a:p>
          <a:p>
            <a:pPr>
              <a:lnSpc>
                <a:spcPct val="110000"/>
              </a:lnSpc>
            </a:pPr>
            <a:r>
              <a:rPr lang="en-US" sz="7200">
                <a:latin typeface="+mj-lt"/>
              </a:rPr>
              <a:t>There will be no more than 3 tests or quizzes on a day</a:t>
            </a:r>
          </a:p>
          <a:p>
            <a:pPr marL="0" indent="0">
              <a:lnSpc>
                <a:spcPct val="110000"/>
              </a:lnSpc>
              <a:buNone/>
            </a:pPr>
            <a:r>
              <a:rPr lang="en-US" sz="8000">
                <a:latin typeface="+mj-lt"/>
              </a:rPr>
              <a:t>    EX:   </a:t>
            </a:r>
            <a:r>
              <a:rPr lang="en-US" sz="6400">
                <a:latin typeface="+mj-lt"/>
              </a:rPr>
              <a:t>2 tests and 1 quiz             1 test and 2 quizzes               </a:t>
            </a:r>
            <a:r>
              <a:rPr lang="en-US" sz="6400"/>
              <a:t>3 quizzes</a:t>
            </a:r>
            <a:endParaRPr lang="en-US" sz="6400">
              <a:latin typeface="+mj-lt"/>
            </a:endParaRPr>
          </a:p>
          <a:p>
            <a:pPr marL="0" indent="0">
              <a:lnSpc>
                <a:spcPct val="110000"/>
              </a:lnSpc>
              <a:buNone/>
            </a:pPr>
            <a:r>
              <a:rPr lang="en-US" sz="6400">
                <a:latin typeface="+mj-lt"/>
              </a:rPr>
              <a:t>	</a:t>
            </a:r>
            <a:endParaRPr lang="en-US" sz="700">
              <a:latin typeface="+mj-lt"/>
            </a:endParaRPr>
          </a:p>
          <a:p>
            <a:pPr marL="0" indent="0">
              <a:lnSpc>
                <a:spcPct val="110000"/>
              </a:lnSpc>
              <a:buNone/>
            </a:pPr>
            <a:endParaRPr lang="en-US" sz="700">
              <a:latin typeface="+mj-lt"/>
            </a:endParaRPr>
          </a:p>
        </p:txBody>
      </p:sp>
    </p:spTree>
    <p:extLst>
      <p:ext uri="{BB962C8B-B14F-4D97-AF65-F5344CB8AC3E}">
        <p14:creationId xmlns:p14="http://schemas.microsoft.com/office/powerpoint/2010/main" val="3446965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8684" y="804519"/>
            <a:ext cx="7202456" cy="1049235"/>
          </a:xfrm>
        </p:spPr>
        <p:txBody>
          <a:bodyPr vert="horz" lIns="91440" tIns="45720" rIns="91440" bIns="45720" rtlCol="0" anchor="t">
            <a:normAutofit/>
          </a:bodyPr>
          <a:lstStyle/>
          <a:p>
            <a:pPr defTabSz="914400"/>
            <a:br>
              <a:rPr lang="en-US"/>
            </a:br>
            <a:r>
              <a:rPr lang="en-US"/>
              <a:t>Grading policy</a:t>
            </a:r>
          </a:p>
        </p:txBody>
      </p:sp>
      <p:sp>
        <p:nvSpPr>
          <p:cNvPr id="4" name="TextBox 3"/>
          <p:cNvSpPr txBox="1"/>
          <p:nvPr/>
        </p:nvSpPr>
        <p:spPr>
          <a:xfrm>
            <a:off x="4876800" y="2016296"/>
            <a:ext cx="4050976" cy="3450613"/>
          </a:xfrm>
          <a:prstGeom prst="rect">
            <a:avLst/>
          </a:prstGeom>
        </p:spPr>
        <p:txBody>
          <a:bodyPr vert="horz" lIns="91440" tIns="45720" rIns="91440" bIns="45720" rtlCol="0" anchor="t">
            <a:normAutofit/>
          </a:bodyPr>
          <a:lstStyle/>
          <a:p>
            <a:pPr indent="-228600" defTabSz="914400">
              <a:lnSpc>
                <a:spcPct val="120000"/>
              </a:lnSpc>
              <a:spcAft>
                <a:spcPts val="600"/>
              </a:spcAft>
              <a:buClr>
                <a:schemeClr val="accent1"/>
              </a:buClr>
              <a:buSzPct val="100000"/>
              <a:buFont typeface="Arial" panose="020B0604020202020204" pitchFamily="34" charset="0"/>
              <a:buChar char="•"/>
            </a:pPr>
            <a:r>
              <a:rPr lang="en-US" b="1"/>
              <a:t>The lowest earned grade is a 50%.</a:t>
            </a:r>
          </a:p>
          <a:p>
            <a:pPr indent="-228600" defTabSz="914400">
              <a:lnSpc>
                <a:spcPct val="120000"/>
              </a:lnSpc>
              <a:spcAft>
                <a:spcPts val="600"/>
              </a:spcAft>
              <a:buClr>
                <a:schemeClr val="accent1"/>
              </a:buClr>
              <a:buSzPct val="100000"/>
              <a:buFont typeface="Arial" panose="020B0604020202020204" pitchFamily="34" charset="0"/>
              <a:buChar char="•"/>
            </a:pPr>
            <a:r>
              <a:rPr lang="en-US" b="1"/>
              <a:t>Assessments not attempted or handed within 3 days of the due date will receive </a:t>
            </a:r>
            <a:r>
              <a:rPr lang="en-US" b="1">
                <a:highlight>
                  <a:srgbClr val="FFFF00"/>
                </a:highlight>
              </a:rPr>
              <a:t>zero</a:t>
            </a:r>
            <a:r>
              <a:rPr lang="en-US" b="1"/>
              <a:t> points.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85091773"/>
              </p:ext>
            </p:extLst>
          </p:nvPr>
        </p:nvGraphicFramePr>
        <p:xfrm>
          <a:off x="1088684" y="2101743"/>
          <a:ext cx="3720334" cy="3279720"/>
        </p:xfrm>
        <a:graphic>
          <a:graphicData uri="http://schemas.openxmlformats.org/drawingml/2006/table">
            <a:tbl>
              <a:tblPr firstRow="1" bandRow="1">
                <a:tableStyleId>{5C22544A-7EE6-4342-B048-85BDC9FD1C3A}</a:tableStyleId>
              </a:tblPr>
              <a:tblGrid>
                <a:gridCol w="588061">
                  <a:extLst>
                    <a:ext uri="{9D8B030D-6E8A-4147-A177-3AD203B41FA5}">
                      <a16:colId xmlns:a16="http://schemas.microsoft.com/office/drawing/2014/main" val="1732570509"/>
                    </a:ext>
                  </a:extLst>
                </a:gridCol>
                <a:gridCol w="2560100">
                  <a:extLst>
                    <a:ext uri="{9D8B030D-6E8A-4147-A177-3AD203B41FA5}">
                      <a16:colId xmlns:a16="http://schemas.microsoft.com/office/drawing/2014/main" val="3338935740"/>
                    </a:ext>
                  </a:extLst>
                </a:gridCol>
                <a:gridCol w="572173">
                  <a:extLst>
                    <a:ext uri="{9D8B030D-6E8A-4147-A177-3AD203B41FA5}">
                      <a16:colId xmlns:a16="http://schemas.microsoft.com/office/drawing/2014/main" val="1036408913"/>
                    </a:ext>
                  </a:extLst>
                </a:gridCol>
              </a:tblGrid>
              <a:tr h="904223">
                <a:tc>
                  <a:txBody>
                    <a:bodyPr/>
                    <a:lstStyle/>
                    <a:p>
                      <a:pPr marL="0" marR="0" algn="ctr">
                        <a:lnSpc>
                          <a:spcPct val="115000"/>
                        </a:lnSpc>
                        <a:spcBef>
                          <a:spcPts val="0"/>
                        </a:spcBef>
                        <a:spcAft>
                          <a:spcPts val="0"/>
                        </a:spcAft>
                      </a:pPr>
                      <a:r>
                        <a:rPr lang="en-US" sz="1200" b="1">
                          <a:solidFill>
                            <a:srgbClr val="000000"/>
                          </a:solidFill>
                          <a:effectLst/>
                          <a:latin typeface="+mj-lt"/>
                          <a:ea typeface="Calibri" panose="020F0502020204030204" pitchFamily="34" charset="0"/>
                        </a:rPr>
                        <a:t>Letter Grade</a:t>
                      </a:r>
                      <a:endParaRPr lang="en-US" sz="1200">
                        <a:solidFill>
                          <a:srgbClr val="000000"/>
                        </a:solidFill>
                        <a:effectLst/>
                        <a:latin typeface="+mj-lt"/>
                        <a:ea typeface="Calibri" panose="020F0502020204030204" pitchFamily="34" charset="0"/>
                      </a:endParaRPr>
                    </a:p>
                  </a:txBody>
                  <a:tcPr marL="37385" marR="37385" marT="37385" marB="37385" anchor="ctr"/>
                </a:tc>
                <a:tc>
                  <a:txBody>
                    <a:bodyPr/>
                    <a:lstStyle/>
                    <a:p>
                      <a:pPr marL="0" marR="0" algn="ctr">
                        <a:lnSpc>
                          <a:spcPct val="115000"/>
                        </a:lnSpc>
                        <a:spcBef>
                          <a:spcPts val="0"/>
                        </a:spcBef>
                        <a:spcAft>
                          <a:spcPts val="0"/>
                        </a:spcAft>
                      </a:pPr>
                      <a:r>
                        <a:rPr lang="en-US" sz="1200" b="1">
                          <a:solidFill>
                            <a:srgbClr val="000000"/>
                          </a:solidFill>
                          <a:effectLst/>
                          <a:latin typeface="+mj-lt"/>
                          <a:ea typeface="Calibri" panose="020F0502020204030204" pitchFamily="34" charset="0"/>
                        </a:rPr>
                        <a:t>Descriptor</a:t>
                      </a:r>
                      <a:endParaRPr lang="en-US" sz="1200">
                        <a:solidFill>
                          <a:srgbClr val="000000"/>
                        </a:solidFill>
                        <a:effectLst/>
                        <a:latin typeface="+mj-lt"/>
                        <a:ea typeface="Calibri" panose="020F0502020204030204" pitchFamily="34" charset="0"/>
                      </a:endParaRPr>
                    </a:p>
                  </a:txBody>
                  <a:tcPr marL="37385" marR="37385" marT="37385" marB="37385" anchor="ctr"/>
                </a:tc>
                <a:tc>
                  <a:txBody>
                    <a:bodyPr/>
                    <a:lstStyle/>
                    <a:p>
                      <a:pPr marL="0" marR="0" algn="ctr">
                        <a:lnSpc>
                          <a:spcPct val="115000"/>
                        </a:lnSpc>
                        <a:spcBef>
                          <a:spcPts val="0"/>
                        </a:spcBef>
                        <a:spcAft>
                          <a:spcPts val="0"/>
                        </a:spcAft>
                      </a:pPr>
                      <a:endParaRPr lang="en-US" sz="1200" b="1">
                        <a:solidFill>
                          <a:srgbClr val="000000"/>
                        </a:solidFill>
                        <a:effectLst/>
                        <a:latin typeface="+mj-lt"/>
                        <a:ea typeface="Calibri" panose="020F0502020204030204" pitchFamily="34" charset="0"/>
                      </a:endParaRPr>
                    </a:p>
                    <a:p>
                      <a:pPr marL="0" marR="0" algn="ctr">
                        <a:lnSpc>
                          <a:spcPct val="115000"/>
                        </a:lnSpc>
                        <a:spcBef>
                          <a:spcPts val="0"/>
                        </a:spcBef>
                        <a:spcAft>
                          <a:spcPts val="0"/>
                        </a:spcAft>
                      </a:pPr>
                      <a:r>
                        <a:rPr lang="en-US" sz="1200" b="1">
                          <a:solidFill>
                            <a:srgbClr val="000000"/>
                          </a:solidFill>
                          <a:effectLst/>
                          <a:latin typeface="+mj-lt"/>
                          <a:ea typeface="Calibri" panose="020F0502020204030204" pitchFamily="34" charset="0"/>
                        </a:rPr>
                        <a:t>% Score</a:t>
                      </a:r>
                      <a:endParaRPr lang="en-US" sz="1200">
                        <a:solidFill>
                          <a:srgbClr val="000000"/>
                        </a:solidFill>
                        <a:effectLst/>
                        <a:latin typeface="+mj-lt"/>
                        <a:ea typeface="Calibri" panose="020F0502020204030204" pitchFamily="34" charset="0"/>
                      </a:endParaRPr>
                    </a:p>
                    <a:p>
                      <a:pPr marL="0" marR="0" algn="ctr">
                        <a:lnSpc>
                          <a:spcPct val="115000"/>
                        </a:lnSpc>
                        <a:spcBef>
                          <a:spcPts val="0"/>
                        </a:spcBef>
                        <a:spcAft>
                          <a:spcPts val="0"/>
                        </a:spcAft>
                      </a:pPr>
                      <a:r>
                        <a:rPr lang="en-US" sz="1200" b="1">
                          <a:solidFill>
                            <a:srgbClr val="000000"/>
                          </a:solidFill>
                          <a:effectLst/>
                          <a:latin typeface="+mj-lt"/>
                          <a:ea typeface="Calibri" panose="020F0502020204030204" pitchFamily="34" charset="0"/>
                        </a:rPr>
                        <a:t> </a:t>
                      </a:r>
                      <a:endParaRPr lang="en-US" sz="1200">
                        <a:solidFill>
                          <a:srgbClr val="000000"/>
                        </a:solidFill>
                        <a:effectLst/>
                        <a:latin typeface="+mj-lt"/>
                        <a:ea typeface="Calibri" panose="020F0502020204030204" pitchFamily="34" charset="0"/>
                      </a:endParaRPr>
                    </a:p>
                  </a:txBody>
                  <a:tcPr marL="37385" marR="37385" marT="37385" marB="37385" anchor="ctr"/>
                </a:tc>
                <a:extLst>
                  <a:ext uri="{0D108BD9-81ED-4DB2-BD59-A6C34878D82A}">
                    <a16:rowId xmlns:a16="http://schemas.microsoft.com/office/drawing/2014/main" val="276874091"/>
                  </a:ext>
                </a:extLst>
              </a:tr>
              <a:tr h="562938">
                <a:tc>
                  <a:txBody>
                    <a:bodyPr/>
                    <a:lstStyle/>
                    <a:p>
                      <a:pPr marL="0" marR="0" algn="ctr">
                        <a:lnSpc>
                          <a:spcPct val="115000"/>
                        </a:lnSpc>
                        <a:spcBef>
                          <a:spcPts val="0"/>
                        </a:spcBef>
                        <a:spcAft>
                          <a:spcPts val="0"/>
                        </a:spcAft>
                      </a:pPr>
                      <a:r>
                        <a:rPr lang="en-US" sz="1400" b="1">
                          <a:solidFill>
                            <a:srgbClr val="000000"/>
                          </a:solidFill>
                          <a:effectLst/>
                          <a:latin typeface="+mj-lt"/>
                          <a:ea typeface="Calibri" panose="020F0502020204030204" pitchFamily="34" charset="0"/>
                        </a:rPr>
                        <a:t>A</a:t>
                      </a:r>
                    </a:p>
                  </a:txBody>
                  <a:tcPr marL="37385" marR="37385" marT="37385" marB="37385" anchor="ctr"/>
                </a:tc>
                <a:tc>
                  <a:txBody>
                    <a:bodyPr/>
                    <a:lstStyle/>
                    <a:p>
                      <a:pPr marL="0" marR="0" algn="ctr">
                        <a:lnSpc>
                          <a:spcPct val="115000"/>
                        </a:lnSpc>
                        <a:spcBef>
                          <a:spcPts val="0"/>
                        </a:spcBef>
                        <a:spcAft>
                          <a:spcPts val="0"/>
                        </a:spcAft>
                      </a:pPr>
                      <a:r>
                        <a:rPr lang="en-US" sz="1100" kern="1200">
                          <a:solidFill>
                            <a:schemeClr val="dk1"/>
                          </a:solidFill>
                          <a:effectLst/>
                          <a:latin typeface="+mn-lt"/>
                          <a:ea typeface="+mn-ea"/>
                          <a:cs typeface="+mn-cs"/>
                        </a:rPr>
                        <a:t>The student provides evidence of deep understanding and fluent application of the target standard(s).</a:t>
                      </a:r>
                      <a:endParaRPr lang="en-US" sz="1100">
                        <a:solidFill>
                          <a:srgbClr val="000000"/>
                        </a:solidFill>
                        <a:effectLst/>
                        <a:latin typeface="+mj-lt"/>
                        <a:ea typeface="Calibri" panose="020F0502020204030204" pitchFamily="34" charset="0"/>
                      </a:endParaRPr>
                    </a:p>
                  </a:txBody>
                  <a:tcPr marL="40375" marR="40375" marT="0" marB="0" anchor="ctr"/>
                </a:tc>
                <a:tc>
                  <a:txBody>
                    <a:bodyPr/>
                    <a:lstStyle/>
                    <a:p>
                      <a:pPr marL="0" marR="0" algn="ctr">
                        <a:lnSpc>
                          <a:spcPct val="115000"/>
                        </a:lnSpc>
                        <a:spcBef>
                          <a:spcPts val="0"/>
                        </a:spcBef>
                        <a:spcAft>
                          <a:spcPts val="0"/>
                        </a:spcAft>
                      </a:pPr>
                      <a:r>
                        <a:rPr lang="en-US" sz="1100" b="1">
                          <a:solidFill>
                            <a:srgbClr val="000000"/>
                          </a:solidFill>
                          <a:effectLst/>
                          <a:latin typeface="+mj-lt"/>
                          <a:ea typeface="Calibri" panose="020F0502020204030204" pitchFamily="34" charset="0"/>
                        </a:rPr>
                        <a:t>90-100</a:t>
                      </a:r>
                    </a:p>
                  </a:txBody>
                  <a:tcPr marL="37385" marR="37385" marT="37385" marB="37385" anchor="ctr"/>
                </a:tc>
                <a:extLst>
                  <a:ext uri="{0D108BD9-81ED-4DB2-BD59-A6C34878D82A}">
                    <a16:rowId xmlns:a16="http://schemas.microsoft.com/office/drawing/2014/main" val="931183642"/>
                  </a:ext>
                </a:extLst>
              </a:tr>
              <a:tr h="451981">
                <a:tc>
                  <a:txBody>
                    <a:bodyPr/>
                    <a:lstStyle/>
                    <a:p>
                      <a:pPr marL="0" marR="0" algn="ctr">
                        <a:lnSpc>
                          <a:spcPct val="115000"/>
                        </a:lnSpc>
                        <a:spcBef>
                          <a:spcPts val="0"/>
                        </a:spcBef>
                        <a:spcAft>
                          <a:spcPts val="0"/>
                        </a:spcAft>
                      </a:pPr>
                      <a:r>
                        <a:rPr lang="en-US" sz="1400" b="1">
                          <a:solidFill>
                            <a:srgbClr val="000000"/>
                          </a:solidFill>
                          <a:effectLst/>
                          <a:latin typeface="+mj-lt"/>
                          <a:ea typeface="Calibri" panose="020F0502020204030204" pitchFamily="34" charset="0"/>
                        </a:rPr>
                        <a:t>B</a:t>
                      </a:r>
                    </a:p>
                  </a:txBody>
                  <a:tcPr marL="37385" marR="37385" marT="37385" marB="37385" anchor="ctr"/>
                </a:tc>
                <a:tc>
                  <a:txBody>
                    <a:bodyPr/>
                    <a:lstStyle/>
                    <a:p>
                      <a:pPr marL="0" marR="0" algn="ctr">
                        <a:lnSpc>
                          <a:spcPct val="115000"/>
                        </a:lnSpc>
                        <a:spcBef>
                          <a:spcPts val="0"/>
                        </a:spcBef>
                        <a:spcAft>
                          <a:spcPts val="0"/>
                        </a:spcAft>
                      </a:pPr>
                      <a:r>
                        <a:rPr lang="en-US" sz="1100" kern="1200">
                          <a:solidFill>
                            <a:schemeClr val="dk1"/>
                          </a:solidFill>
                          <a:effectLst/>
                          <a:latin typeface="+mn-lt"/>
                          <a:ea typeface="+mn-ea"/>
                          <a:cs typeface="+mn-cs"/>
                        </a:rPr>
                        <a:t>The student is close to meeting the target standard(s).</a:t>
                      </a:r>
                      <a:endParaRPr lang="en-US" sz="1100">
                        <a:solidFill>
                          <a:srgbClr val="000000"/>
                        </a:solidFill>
                        <a:effectLst/>
                        <a:latin typeface="+mj-lt"/>
                        <a:ea typeface="Calibri" panose="020F0502020204030204" pitchFamily="34" charset="0"/>
                      </a:endParaRPr>
                    </a:p>
                  </a:txBody>
                  <a:tcPr marL="37385" marR="37385" marT="37385" marB="37385" anchor="ctr"/>
                </a:tc>
                <a:tc>
                  <a:txBody>
                    <a:bodyPr/>
                    <a:lstStyle/>
                    <a:p>
                      <a:pPr marL="0" marR="0" algn="ctr">
                        <a:lnSpc>
                          <a:spcPct val="115000"/>
                        </a:lnSpc>
                        <a:spcBef>
                          <a:spcPts val="0"/>
                        </a:spcBef>
                        <a:spcAft>
                          <a:spcPts val="0"/>
                        </a:spcAft>
                      </a:pPr>
                      <a:r>
                        <a:rPr lang="en-US" sz="1100" b="1">
                          <a:solidFill>
                            <a:srgbClr val="000000"/>
                          </a:solidFill>
                          <a:effectLst/>
                          <a:latin typeface="+mj-lt"/>
                          <a:ea typeface="Calibri" panose="020F0502020204030204" pitchFamily="34" charset="0"/>
                        </a:rPr>
                        <a:t>80-89</a:t>
                      </a:r>
                    </a:p>
                  </a:txBody>
                  <a:tcPr marL="37385" marR="37385" marT="37385" marB="37385" anchor="ctr"/>
                </a:tc>
                <a:extLst>
                  <a:ext uri="{0D108BD9-81ED-4DB2-BD59-A6C34878D82A}">
                    <a16:rowId xmlns:a16="http://schemas.microsoft.com/office/drawing/2014/main" val="1412844354"/>
                  </a:ext>
                </a:extLst>
              </a:tr>
              <a:tr h="344537">
                <a:tc>
                  <a:txBody>
                    <a:bodyPr/>
                    <a:lstStyle/>
                    <a:p>
                      <a:pPr marL="0" marR="0" algn="ctr">
                        <a:lnSpc>
                          <a:spcPct val="115000"/>
                        </a:lnSpc>
                        <a:spcBef>
                          <a:spcPts val="0"/>
                        </a:spcBef>
                        <a:spcAft>
                          <a:spcPts val="0"/>
                        </a:spcAft>
                      </a:pPr>
                      <a:r>
                        <a:rPr lang="en-US" sz="1400" b="1">
                          <a:solidFill>
                            <a:srgbClr val="000000"/>
                          </a:solidFill>
                          <a:effectLst/>
                          <a:latin typeface="+mj-lt"/>
                          <a:ea typeface="Calibri" panose="020F0502020204030204" pitchFamily="34" charset="0"/>
                        </a:rPr>
                        <a:t>C</a:t>
                      </a:r>
                    </a:p>
                  </a:txBody>
                  <a:tcPr marL="37385" marR="37385" marT="37385" marB="37385" anchor="ctr"/>
                </a:tc>
                <a:tc>
                  <a:txBody>
                    <a:bodyPr/>
                    <a:lstStyle/>
                    <a:p>
                      <a:r>
                        <a:rPr lang="en-US" sz="1100" kern="1200">
                          <a:solidFill>
                            <a:schemeClr val="dk1"/>
                          </a:solidFill>
                          <a:effectLst/>
                          <a:latin typeface="+mn-lt"/>
                          <a:ea typeface="+mn-ea"/>
                          <a:cs typeface="+mn-cs"/>
                        </a:rPr>
                        <a:t>The student meets part of the target standard(s).</a:t>
                      </a:r>
                    </a:p>
                  </a:txBody>
                  <a:tcPr marL="40375" marR="40375" marT="0" marB="0" anchor="ctr"/>
                </a:tc>
                <a:tc>
                  <a:txBody>
                    <a:bodyPr/>
                    <a:lstStyle/>
                    <a:p>
                      <a:pPr marL="0" marR="0" algn="ctr">
                        <a:lnSpc>
                          <a:spcPct val="115000"/>
                        </a:lnSpc>
                        <a:spcBef>
                          <a:spcPts val="0"/>
                        </a:spcBef>
                        <a:spcAft>
                          <a:spcPts val="0"/>
                        </a:spcAft>
                      </a:pPr>
                      <a:r>
                        <a:rPr lang="en-US" sz="1100" b="1">
                          <a:solidFill>
                            <a:srgbClr val="000000"/>
                          </a:solidFill>
                          <a:effectLst/>
                          <a:latin typeface="+mj-lt"/>
                          <a:ea typeface="Calibri" panose="020F0502020204030204" pitchFamily="34" charset="0"/>
                        </a:rPr>
                        <a:t>70-79</a:t>
                      </a:r>
                    </a:p>
                  </a:txBody>
                  <a:tcPr marL="37385" marR="37385" marT="37385" marB="37385" anchor="ctr"/>
                </a:tc>
                <a:extLst>
                  <a:ext uri="{0D108BD9-81ED-4DB2-BD59-A6C34878D82A}">
                    <a16:rowId xmlns:a16="http://schemas.microsoft.com/office/drawing/2014/main" val="1794100452"/>
                  </a:ext>
                </a:extLst>
              </a:tr>
              <a:tr h="451981">
                <a:tc>
                  <a:txBody>
                    <a:bodyPr/>
                    <a:lstStyle/>
                    <a:p>
                      <a:pPr marL="0" marR="0" algn="ctr">
                        <a:lnSpc>
                          <a:spcPct val="115000"/>
                        </a:lnSpc>
                        <a:spcBef>
                          <a:spcPts val="0"/>
                        </a:spcBef>
                        <a:spcAft>
                          <a:spcPts val="0"/>
                        </a:spcAft>
                      </a:pPr>
                      <a:r>
                        <a:rPr lang="en-US" sz="1400" b="1">
                          <a:solidFill>
                            <a:srgbClr val="000000"/>
                          </a:solidFill>
                          <a:effectLst/>
                          <a:latin typeface="+mj-lt"/>
                          <a:ea typeface="Calibri" panose="020F0502020204030204" pitchFamily="34" charset="0"/>
                        </a:rPr>
                        <a:t>D</a:t>
                      </a:r>
                    </a:p>
                  </a:txBody>
                  <a:tcPr marL="37385" marR="37385" marT="37385" marB="37385"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100" kern="1200">
                          <a:solidFill>
                            <a:schemeClr val="dk1"/>
                          </a:solidFill>
                          <a:effectLst/>
                          <a:latin typeface="+mn-lt"/>
                          <a:ea typeface="+mn-ea"/>
                          <a:cs typeface="+mn-cs"/>
                        </a:rPr>
                        <a:t>The student is just beginning to address the basic ideas of the target standard(s).</a:t>
                      </a:r>
                    </a:p>
                  </a:txBody>
                  <a:tcPr marL="37385" marR="37385" marT="37385" marB="37385" anchor="ctr"/>
                </a:tc>
                <a:tc>
                  <a:txBody>
                    <a:bodyPr/>
                    <a:lstStyle/>
                    <a:p>
                      <a:pPr marL="0" marR="0" algn="ctr">
                        <a:lnSpc>
                          <a:spcPct val="115000"/>
                        </a:lnSpc>
                        <a:spcBef>
                          <a:spcPts val="0"/>
                        </a:spcBef>
                        <a:spcAft>
                          <a:spcPts val="0"/>
                        </a:spcAft>
                      </a:pPr>
                      <a:r>
                        <a:rPr lang="en-US" sz="1100" b="1">
                          <a:solidFill>
                            <a:srgbClr val="000000"/>
                          </a:solidFill>
                          <a:effectLst/>
                          <a:latin typeface="+mj-lt"/>
                          <a:ea typeface="Calibri" panose="020F0502020204030204" pitchFamily="34" charset="0"/>
                        </a:rPr>
                        <a:t>60-69</a:t>
                      </a:r>
                    </a:p>
                  </a:txBody>
                  <a:tcPr marL="37385" marR="37385" marT="37385" marB="37385" anchor="ctr"/>
                </a:tc>
                <a:extLst>
                  <a:ext uri="{0D108BD9-81ED-4DB2-BD59-A6C34878D82A}">
                    <a16:rowId xmlns:a16="http://schemas.microsoft.com/office/drawing/2014/main" val="2119894615"/>
                  </a:ext>
                </a:extLst>
              </a:tr>
              <a:tr h="562938">
                <a:tc>
                  <a:txBody>
                    <a:bodyPr/>
                    <a:lstStyle/>
                    <a:p>
                      <a:pPr marL="0" marR="0" algn="ctr">
                        <a:lnSpc>
                          <a:spcPct val="115000"/>
                        </a:lnSpc>
                        <a:spcBef>
                          <a:spcPts val="0"/>
                        </a:spcBef>
                        <a:spcAft>
                          <a:spcPts val="0"/>
                        </a:spcAft>
                      </a:pPr>
                      <a:r>
                        <a:rPr lang="en-US" sz="1400" b="1">
                          <a:solidFill>
                            <a:srgbClr val="000000"/>
                          </a:solidFill>
                          <a:effectLst/>
                          <a:latin typeface="+mj-lt"/>
                          <a:ea typeface="Calibri" panose="020F0502020204030204" pitchFamily="34" charset="0"/>
                        </a:rPr>
                        <a:t>F</a:t>
                      </a:r>
                    </a:p>
                  </a:txBody>
                  <a:tcPr marL="37385" marR="37385" marT="37385" marB="37385"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100" kern="1200">
                          <a:solidFill>
                            <a:schemeClr val="dk1"/>
                          </a:solidFill>
                          <a:effectLst/>
                          <a:latin typeface="+mn-lt"/>
                          <a:ea typeface="+mn-ea"/>
                          <a:cs typeface="+mn-cs"/>
                        </a:rPr>
                        <a:t>The student provides little to no evidence of addressing the target standard(s), including missing or incomplete work.</a:t>
                      </a:r>
                    </a:p>
                  </a:txBody>
                  <a:tcPr marL="40375" marR="40375" marT="0" marB="0" anchor="ctr"/>
                </a:tc>
                <a:tc>
                  <a:txBody>
                    <a:bodyPr/>
                    <a:lstStyle/>
                    <a:p>
                      <a:pPr marL="0" marR="0" algn="ctr">
                        <a:lnSpc>
                          <a:spcPct val="115000"/>
                        </a:lnSpc>
                        <a:spcBef>
                          <a:spcPts val="0"/>
                        </a:spcBef>
                        <a:spcAft>
                          <a:spcPts val="0"/>
                        </a:spcAft>
                      </a:pPr>
                      <a:r>
                        <a:rPr lang="en-US" sz="1100" b="1">
                          <a:solidFill>
                            <a:srgbClr val="000000"/>
                          </a:solidFill>
                          <a:effectLst/>
                          <a:latin typeface="+mj-lt"/>
                          <a:ea typeface="Calibri" panose="020F0502020204030204" pitchFamily="34" charset="0"/>
                        </a:rPr>
                        <a:t>50-59</a:t>
                      </a:r>
                    </a:p>
                  </a:txBody>
                  <a:tcPr marL="37385" marR="37385" marT="37385" marB="37385" anchor="ctr"/>
                </a:tc>
                <a:extLst>
                  <a:ext uri="{0D108BD9-81ED-4DB2-BD59-A6C34878D82A}">
                    <a16:rowId xmlns:a16="http://schemas.microsoft.com/office/drawing/2014/main" val="2713384638"/>
                  </a:ext>
                </a:extLst>
              </a:tr>
            </a:tbl>
          </a:graphicData>
        </a:graphic>
      </p:graphicFrame>
    </p:spTree>
    <p:extLst>
      <p:ext uri="{BB962C8B-B14F-4D97-AF65-F5344CB8AC3E}">
        <p14:creationId xmlns:p14="http://schemas.microsoft.com/office/powerpoint/2010/main" val="32151156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030" y="1066800"/>
            <a:ext cx="6377940" cy="609600"/>
          </a:xfrm>
        </p:spPr>
        <p:txBody>
          <a:bodyPr/>
          <a:lstStyle/>
          <a:p>
            <a:r>
              <a:rPr lang="en-US"/>
              <a:t>LATE WORK</a:t>
            </a:r>
          </a:p>
        </p:txBody>
      </p:sp>
      <p:graphicFrame>
        <p:nvGraphicFramePr>
          <p:cNvPr id="3076" name="Content Placeholder 2">
            <a:extLst>
              <a:ext uri="{FF2B5EF4-FFF2-40B4-BE49-F238E27FC236}">
                <a16:creationId xmlns:a16="http://schemas.microsoft.com/office/drawing/2014/main" id="{1415F709-654C-5587-FE2E-2A45BFDF34CB}"/>
              </a:ext>
            </a:extLst>
          </p:cNvPr>
          <p:cNvGraphicFramePr>
            <a:graphicFrameLocks noGrp="1"/>
          </p:cNvGraphicFramePr>
          <p:nvPr>
            <p:ph idx="1"/>
            <p:extLst>
              <p:ext uri="{D42A27DB-BD31-4B8C-83A1-F6EECF244321}">
                <p14:modId xmlns:p14="http://schemas.microsoft.com/office/powerpoint/2010/main" val="2170288492"/>
              </p:ext>
            </p:extLst>
          </p:nvPr>
        </p:nvGraphicFramePr>
        <p:xfrm>
          <a:off x="914400" y="1447800"/>
          <a:ext cx="80010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68422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efaultSectionNames xmlns="998a23a2-650e-40bb-b943-fcea0d35f904" xsi:nil="true"/>
    <Invited_Teachers xmlns="998a23a2-650e-40bb-b943-fcea0d35f904" xsi:nil="true"/>
    <IsNotebookLocked xmlns="998a23a2-650e-40bb-b943-fcea0d35f904" xsi:nil="true"/>
    <LMS_Mappings xmlns="998a23a2-650e-40bb-b943-fcea0d35f904" xsi:nil="true"/>
    <Teachers xmlns="998a23a2-650e-40bb-b943-fcea0d35f904">
      <UserInfo>
        <DisplayName/>
        <AccountId xsi:nil="true"/>
        <AccountType/>
      </UserInfo>
    </Teachers>
    <Distribution_Groups xmlns="998a23a2-650e-40bb-b943-fcea0d35f904" xsi:nil="true"/>
    <Is_Collaboration_Space_Locked xmlns="998a23a2-650e-40bb-b943-fcea0d35f904" xsi:nil="true"/>
    <CultureName xmlns="998a23a2-650e-40bb-b943-fcea0d35f904" xsi:nil="true"/>
    <Student_Groups xmlns="998a23a2-650e-40bb-b943-fcea0d35f904">
      <UserInfo>
        <DisplayName/>
        <AccountId xsi:nil="true"/>
        <AccountType/>
      </UserInfo>
    </Student_Groups>
    <Templates xmlns="998a23a2-650e-40bb-b943-fcea0d35f904" xsi:nil="true"/>
    <Self_Registration_Enabled xmlns="998a23a2-650e-40bb-b943-fcea0d35f904" xsi:nil="true"/>
    <TeamsChannelId xmlns="998a23a2-650e-40bb-b943-fcea0d35f904" xsi:nil="true"/>
    <NotebookType xmlns="998a23a2-650e-40bb-b943-fcea0d35f904" xsi:nil="true"/>
    <Math_Settings xmlns="998a23a2-650e-40bb-b943-fcea0d35f904" xsi:nil="true"/>
    <AppVersion xmlns="998a23a2-650e-40bb-b943-fcea0d35f904" xsi:nil="true"/>
    <Invited_Students xmlns="998a23a2-650e-40bb-b943-fcea0d35f904" xsi:nil="true"/>
    <FolderType xmlns="998a23a2-650e-40bb-b943-fcea0d35f904" xsi:nil="true"/>
    <Owner xmlns="998a23a2-650e-40bb-b943-fcea0d35f904">
      <UserInfo>
        <DisplayName/>
        <AccountId xsi:nil="true"/>
        <AccountType/>
      </UserInfo>
    </Owner>
    <Students xmlns="998a23a2-650e-40bb-b943-fcea0d35f904">
      <UserInfo>
        <DisplayName/>
        <AccountId xsi:nil="true"/>
        <AccountType/>
      </UserInfo>
    </Students>
    <Has_Teacher_Only_SectionGroup xmlns="998a23a2-650e-40bb-b943-fcea0d35f904" xsi:nil="true"/>
    <Teams_Channel_Section_Location xmlns="998a23a2-650e-40bb-b943-fcea0d35f90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431FB84B82EF4DACA87299E983F1AB" ma:contentTypeVersion="35" ma:contentTypeDescription="Create a new document." ma:contentTypeScope="" ma:versionID="7353c4384787d7ebc4d09419fe2af17c">
  <xsd:schema xmlns:xsd="http://www.w3.org/2001/XMLSchema" xmlns:xs="http://www.w3.org/2001/XMLSchema" xmlns:p="http://schemas.microsoft.com/office/2006/metadata/properties" xmlns:ns3="998a23a2-650e-40bb-b943-fcea0d35f904" xmlns:ns4="a69b98fa-5477-4e0c-aeac-77324b5746e8" targetNamespace="http://schemas.microsoft.com/office/2006/metadata/properties" ma:root="true" ma:fieldsID="bcfb647e025ab42760a82022ced5ecb6" ns3:_="" ns4:_="">
    <xsd:import namespace="998a23a2-650e-40bb-b943-fcea0d35f904"/>
    <xsd:import namespace="a69b98fa-5477-4e0c-aeac-77324b5746e8"/>
    <xsd:element name="properties">
      <xsd:complexType>
        <xsd:sequence>
          <xsd:element name="documentManagement">
            <xsd:complexType>
              <xsd:all>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4:SharedWithUsers" minOccurs="0"/>
                <xsd:element ref="ns4:SharedWithDetails" minOccurs="0"/>
                <xsd:element ref="ns4:SharingHintHash"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3:Teams_Channel_Section_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8a23a2-650e-40bb-b943-fcea0d35f904"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Teachers" ma:index="22" nillable="true" ma:displayName="Invited Teachers" ma:internalName="Invited_Teachers">
      <xsd:simpleType>
        <xsd:restriction base="dms:Note">
          <xsd:maxLength value="255"/>
        </xsd:restriction>
      </xsd:simpleType>
    </xsd:element>
    <xsd:element name="Invited_Students" ma:index="23" nillable="true" ma:displayName="Invited Students" ma:internalName="Invited_Student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Teacher_Only_SectionGroup" ma:index="25" nillable="true" ma:displayName="Has Teacher Only SectionGroup" ma:internalName="Has_Teacher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AutoKeyPoints" ma:index="33" nillable="true" ma:displayName="MediaServiceAutoKeyPoints" ma:hidden="true" ma:internalName="MediaServiceAutoKeyPoints" ma:readOnly="true">
      <xsd:simpleType>
        <xsd:restriction base="dms:Note"/>
      </xsd:simpleType>
    </xsd:element>
    <xsd:element name="MediaServiceKeyPoints" ma:index="34" nillable="true" ma:displayName="KeyPoints" ma:internalName="MediaServiceKeyPoints" ma:readOnly="true">
      <xsd:simpleType>
        <xsd:restriction base="dms:Note">
          <xsd:maxLength value="255"/>
        </xsd:restriction>
      </xsd:simpleType>
    </xsd:element>
    <xsd:element name="MediaServiceAutoTags" ma:index="35" nillable="true" ma:displayName="Tags" ma:internalName="MediaServiceAutoTags" ma:readOnly="true">
      <xsd:simpleType>
        <xsd:restriction base="dms:Text"/>
      </xsd:simpleType>
    </xsd:element>
    <xsd:element name="MediaServiceGenerationTime" ma:index="36" nillable="true" ma:displayName="MediaServiceGenerationTime" ma:hidden="true" ma:internalName="MediaServiceGenerationTime" ma:readOnly="true">
      <xsd:simpleType>
        <xsd:restriction base="dms:Text"/>
      </xsd:simpleType>
    </xsd:element>
    <xsd:element name="MediaServiceEventHashCode" ma:index="37" nillable="true" ma:displayName="MediaServiceEventHashCode" ma:hidden="true" ma:internalName="MediaServiceEventHashCode" ma:readOnly="true">
      <xsd:simpleType>
        <xsd:restriction base="dms:Text"/>
      </xsd:simpleType>
    </xsd:element>
    <xsd:element name="MediaServiceDateTaken" ma:index="38" nillable="true" ma:displayName="MediaServiceDateTaken" ma:hidden="true" ma:internalName="MediaServiceDateTaken" ma:readOnly="true">
      <xsd:simpleType>
        <xsd:restriction base="dms:Text"/>
      </xsd:simpleType>
    </xsd:element>
    <xsd:element name="MediaServiceLocation" ma:index="39" nillable="true" ma:displayName="Location" ma:internalName="MediaServiceLocation" ma:readOnly="true">
      <xsd:simpleType>
        <xsd:restriction base="dms:Text"/>
      </xsd:simpleType>
    </xsd:element>
    <xsd:element name="MediaServiceOCR" ma:index="40" nillable="true" ma:displayName="Extracted Text" ma:internalName="MediaServiceOCR" ma:readOnly="true">
      <xsd:simpleType>
        <xsd:restriction base="dms:Note">
          <xsd:maxLength value="255"/>
        </xsd:restriction>
      </xsd:simpleType>
    </xsd:element>
    <xsd:element name="Teams_Channel_Section_Location" ma:index="41" nillable="true" ma:displayName="Teams Channel Section Location" ma:internalName="Teams_Channel_Section_Location">
      <xsd:simpleType>
        <xsd:restriction base="dms:Text"/>
      </xsd:simpleType>
    </xsd:element>
    <xsd:element name="MediaLengthInSeconds" ma:index="4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69b98fa-5477-4e0c-aeac-77324b5746e8" elementFormDefault="qualified">
    <xsd:import namespace="http://schemas.microsoft.com/office/2006/documentManagement/types"/>
    <xsd:import namespace="http://schemas.microsoft.com/office/infopath/2007/PartnerControls"/>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element name="SharingHintHash" ma:index="3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FCCA66-9135-4BA2-8441-A3C3DFA64D4A}">
  <ds:schemaRefs>
    <ds:schemaRef ds:uri="http://schemas.microsoft.com/sharepoint/v3/contenttype/forms"/>
  </ds:schemaRefs>
</ds:datastoreItem>
</file>

<file path=customXml/itemProps2.xml><?xml version="1.0" encoding="utf-8"?>
<ds:datastoreItem xmlns:ds="http://schemas.openxmlformats.org/officeDocument/2006/customXml" ds:itemID="{B2BEEFF5-1CB8-4081-AC83-4F2FD3A0312F}">
  <ds:schemaRefs>
    <ds:schemaRef ds:uri="998a23a2-650e-40bb-b943-fcea0d35f904"/>
    <ds:schemaRef ds:uri="http://schemas.microsoft.com/office/infopath/2007/PartnerControls"/>
    <ds:schemaRef ds:uri="http://schemas.microsoft.com/office/2006/documentManagement/types"/>
    <ds:schemaRef ds:uri="http://purl.org/dc/elements/1.1/"/>
    <ds:schemaRef ds:uri="http://purl.org/dc/terms/"/>
    <ds:schemaRef ds:uri="http://schemas.openxmlformats.org/package/2006/metadata/core-properties"/>
    <ds:schemaRef ds:uri="http://purl.org/dc/dcmitype/"/>
    <ds:schemaRef ds:uri="a69b98fa-5477-4e0c-aeac-77324b5746e8"/>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8B00FC7-991D-423A-A061-7E44AC18C6CB}">
  <ds:schemaRefs>
    <ds:schemaRef ds:uri="998a23a2-650e-40bb-b943-fcea0d35f904"/>
    <ds:schemaRef ds:uri="a69b98fa-5477-4e0c-aeac-77324b5746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Gallery</Template>
  <TotalTime>232</TotalTime>
  <Words>2274</Words>
  <Application>Microsoft Office PowerPoint</Application>
  <PresentationFormat>On-screen Show (4:3)</PresentationFormat>
  <Paragraphs>276</Paragraphs>
  <Slides>23</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Berlin Sans FB</vt:lpstr>
      <vt:lpstr>Calibri</vt:lpstr>
      <vt:lpstr>Century Gothic</vt:lpstr>
      <vt:lpstr>Gill Sans MT</vt:lpstr>
      <vt:lpstr>Gallery</vt:lpstr>
      <vt:lpstr>Middle School Open House 2022-2023</vt:lpstr>
      <vt:lpstr>WHAT’S New</vt:lpstr>
      <vt:lpstr>Middle school expectations: *Writing in planner daily *Be prepared for each class *Self-advocate </vt:lpstr>
      <vt:lpstr>Approaches to Learning (ATL) </vt:lpstr>
      <vt:lpstr>Approaches to learning (ATL)</vt:lpstr>
      <vt:lpstr>PowerPoint Presentation</vt:lpstr>
      <vt:lpstr> Grading policy</vt:lpstr>
      <vt:lpstr> Grading policy</vt:lpstr>
      <vt:lpstr>LATE WORK</vt:lpstr>
      <vt:lpstr>ABSENCE Work</vt:lpstr>
      <vt:lpstr>Retakes</vt:lpstr>
      <vt:lpstr>Retakes: Limitations &amp; Deadlines </vt:lpstr>
      <vt:lpstr>PowerPoint Presentation</vt:lpstr>
      <vt:lpstr>Behavior Policy</vt:lpstr>
      <vt:lpstr>Conduct Expectations</vt:lpstr>
      <vt:lpstr>common violations</vt:lpstr>
      <vt:lpstr>Conduct Expectations </vt:lpstr>
      <vt:lpstr>Behavior Policy: Reporting Rubric </vt:lpstr>
      <vt:lpstr>Field trip eligibility &amp; incentives</vt:lpstr>
      <vt:lpstr>Communication</vt:lpstr>
      <vt:lpstr>National Junior Honor Society (NJHS)</vt:lpstr>
      <vt:lpstr>National Junior Honor Society: APPLICATION RUBRIC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open House</dc:title>
  <dc:creator>Thomas, Jennifer</dc:creator>
  <cp:lastModifiedBy>Chau, Lynda</cp:lastModifiedBy>
  <cp:revision>3</cp:revision>
  <dcterms:created xsi:type="dcterms:W3CDTF">2019-07-31T20:57:00Z</dcterms:created>
  <dcterms:modified xsi:type="dcterms:W3CDTF">2022-08-05T19:53:18Z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0x010100AA431FB84B82EF4DACA87299E983F1AB</vt:lpwstr>
  </property>
</Properties>
</file>